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theme/theme4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Layouts/slideLayout19.xml" ContentType="application/vnd.openxmlformats-officedocument.presentationml.slideLayout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2" r:id="rId1"/>
    <p:sldMasterId id="2147483655" r:id="rId2"/>
  </p:sldMasterIdLst>
  <p:notesMasterIdLst>
    <p:notesMasterId r:id="rId20"/>
  </p:notesMasterIdLst>
  <p:handoutMasterIdLst>
    <p:handoutMasterId r:id="rId21"/>
  </p:handoutMasterIdLst>
  <p:sldIdLst>
    <p:sldId id="1896" r:id="rId3"/>
    <p:sldId id="1853" r:id="rId4"/>
    <p:sldId id="1914" r:id="rId5"/>
    <p:sldId id="1915" r:id="rId6"/>
    <p:sldId id="1906" r:id="rId7"/>
    <p:sldId id="1898" r:id="rId8"/>
    <p:sldId id="1908" r:id="rId9"/>
    <p:sldId id="1912" r:id="rId10"/>
    <p:sldId id="1907" r:id="rId11"/>
    <p:sldId id="1899" r:id="rId12"/>
    <p:sldId id="1901" r:id="rId13"/>
    <p:sldId id="1917" r:id="rId14"/>
    <p:sldId id="1905" r:id="rId15"/>
    <p:sldId id="1916" r:id="rId16"/>
    <p:sldId id="1904" r:id="rId17"/>
    <p:sldId id="1900" r:id="rId18"/>
    <p:sldId id="1918" r:id="rId1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9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9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9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9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CCCCC"/>
    <a:srgbClr val="000000"/>
    <a:srgbClr val="FFFF99"/>
    <a:srgbClr val="66FF66"/>
    <a:srgbClr val="FFFFFF"/>
    <a:srgbClr val="F8F8F8"/>
    <a:srgbClr val="009900"/>
    <a:srgbClr val="33CC33"/>
    <a:srgbClr val="00CC99"/>
    <a:srgbClr val="FF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5199" autoAdjust="0"/>
    <p:restoredTop sz="95424" autoAdjust="0"/>
  </p:normalViewPr>
  <p:slideViewPr>
    <p:cSldViewPr snapToGrid="0" showGuides="1">
      <p:cViewPr varScale="1">
        <p:scale>
          <a:sx n="116" d="100"/>
          <a:sy n="116" d="100"/>
        </p:scale>
        <p:origin x="-120" y="-112"/>
      </p:cViewPr>
      <p:guideLst>
        <p:guide orient="horz" pos="2106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49" d="100"/>
          <a:sy n="49" d="100"/>
        </p:scale>
        <p:origin x="-720" y="-90"/>
      </p:cViewPr>
      <p:guideLst>
        <p:guide orient="horz" pos="3024"/>
        <p:guide pos="2305"/>
      </p:guideLst>
    </p:cSldViewPr>
  </p:notes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0" Type="http://schemas.openxmlformats.org/officeDocument/2006/relationships/slide" Target="slides/slide8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9" Type="http://schemas.openxmlformats.org/officeDocument/2006/relationships/slide" Target="slides/slide7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14" Type="http://schemas.openxmlformats.org/officeDocument/2006/relationships/slide" Target="slides/slide12.xml"/><Relationship Id="rId23" Type="http://schemas.openxmlformats.org/officeDocument/2006/relationships/presProps" Target="presProps.xml"/><Relationship Id="rId4" Type="http://schemas.openxmlformats.org/officeDocument/2006/relationships/slide" Target="slides/slide2.xml"/><Relationship Id="rId26" Type="http://schemas.openxmlformats.org/officeDocument/2006/relationships/tableStyles" Target="tableStyles.xml"/><Relationship Id="rId11" Type="http://schemas.openxmlformats.org/officeDocument/2006/relationships/slide" Target="slides/slide9.xml"/><Relationship Id="rId6" Type="http://schemas.openxmlformats.org/officeDocument/2006/relationships/slide" Target="slides/slide4.xml"/><Relationship Id="rId16" Type="http://schemas.openxmlformats.org/officeDocument/2006/relationships/slide" Target="slides/slide1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9" Type="http://schemas.openxmlformats.org/officeDocument/2006/relationships/slide" Target="slides/slide17.xml"/><Relationship Id="rId20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31" tIns="47365" rIns="94731" bIns="47365" numCol="1" anchor="t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31" tIns="47365" rIns="94731" bIns="47365" numCol="1" anchor="t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7013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31" tIns="47365" rIns="94731" bIns="47365" numCol="1" anchor="b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7013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31" tIns="47365" rIns="94731" bIns="47365" numCol="1" anchor="b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b="0"/>
            </a:lvl1pPr>
          </a:lstStyle>
          <a:p>
            <a:pPr>
              <a:defRPr/>
            </a:pPr>
            <a:fld id="{E4543A5C-07D2-4B0B-BC34-22E91A70E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31" tIns="47365" rIns="94731" bIns="47365" numCol="1" anchor="t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31" tIns="47365" rIns="94731" bIns="47365" numCol="1" anchor="t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717550"/>
            <a:ext cx="4802187" cy="3602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31" tIns="47365" rIns="94731" bIns="473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7013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31" tIns="47365" rIns="94731" bIns="47365" numCol="1" anchor="b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7013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31" tIns="47365" rIns="94731" bIns="47365" numCol="1" anchor="b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 b="0"/>
            </a:lvl1pPr>
          </a:lstStyle>
          <a:p>
            <a:pPr>
              <a:defRPr/>
            </a:pPr>
            <a:fld id="{848F04A0-03D9-45A8-92CB-418139CFF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A6BD5-0685-45A0-AD07-49D06CE895A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A6BD5-0685-45A0-AD07-49D06CE895A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jpe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5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8766175" y="632777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2400" b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804275" y="661352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C075D0AD-074E-487C-AF24-6F37684B52F9}" type="slidenum">
              <a:rPr lang="en-US" sz="1000" b="0"/>
              <a:pPr>
                <a:defRPr/>
              </a:pPr>
              <a:t>‹#›</a:t>
            </a:fld>
            <a:endParaRPr lang="en-US" sz="1000" b="0"/>
          </a:p>
        </p:txBody>
      </p:sp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9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128588"/>
            <a:ext cx="1322388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6096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6248400"/>
            <a:ext cx="13716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6096000"/>
            <a:ext cx="9906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0"/>
          <p:cNvSpPr>
            <a:spLocks noChangeArrowheads="1"/>
          </p:cNvSpPr>
          <p:nvPr userDrawn="1"/>
        </p:nvSpPr>
        <p:spPr bwMode="auto">
          <a:xfrm>
            <a:off x="76200" y="6203950"/>
            <a:ext cx="480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i="1">
                <a:solidFill>
                  <a:srgbClr val="00478E"/>
                </a:solidFill>
              </a:rPr>
              <a:t>Networking for the Future of Science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ESnet_bckgr_art.png"/>
          <p:cNvPicPr>
            <a:picLocks noChangeAspect="1"/>
          </p:cNvPicPr>
          <p:nvPr/>
        </p:nvPicPr>
        <p:blipFill>
          <a:blip r:embed="rId2"/>
          <a:srcRect l="45970"/>
          <a:stretch>
            <a:fillRect/>
          </a:stretch>
        </p:blipFill>
        <p:spPr bwMode="auto">
          <a:xfrm>
            <a:off x="0" y="0"/>
            <a:ext cx="279876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ESnet_color_l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33388"/>
            <a:ext cx="1700213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LBL_logo_notext_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7925" y="5611813"/>
            <a:ext cx="115887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DOE_Office_Science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37200" y="5761038"/>
            <a:ext cx="17557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433887"/>
            <a:ext cx="6096000" cy="1470025"/>
          </a:xfrm>
        </p:spPr>
        <p:txBody>
          <a:bodyPr anchor="b">
            <a:noAutofit/>
          </a:bodyPr>
          <a:lstStyle>
            <a:lvl1pPr algn="l">
              <a:defRPr sz="3200" baseline="0"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2134035"/>
            <a:ext cx="6096000" cy="897481"/>
          </a:xfrm>
        </p:spPr>
        <p:txBody>
          <a:bodyPr anchor="b">
            <a:noAutofit/>
          </a:bodyPr>
          <a:lstStyle>
            <a:lvl1pPr marL="0" indent="0" algn="l">
              <a:buNone/>
              <a:defRPr sz="20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590800" y="3429000"/>
            <a:ext cx="4495800" cy="906462"/>
          </a:xfrm>
        </p:spPr>
        <p:txBody>
          <a:bodyPr anchor="b"/>
          <a:lstStyle>
            <a:lvl1pPr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550" y="639763"/>
            <a:ext cx="4340225" cy="5932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639763"/>
            <a:ext cx="4341813" cy="5932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572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572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438" y="636588"/>
            <a:ext cx="4343400" cy="59912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4238" y="636588"/>
            <a:ext cx="4343400" cy="59912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2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98438" y="636588"/>
            <a:ext cx="8839200" cy="5991225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2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8438" y="636588"/>
            <a:ext cx="4343400" cy="5991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4238" y="636588"/>
            <a:ext cx="4343400" cy="5991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967" y="279399"/>
            <a:ext cx="7404100" cy="1172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438" y="1621367"/>
            <a:ext cx="8539162" cy="46968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8766175" y="632777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2400" b="0"/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8804275" y="661352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E248F921-DDE0-4AF9-816E-2C3412E02A05}" type="slidenum">
              <a:rPr lang="en-US" sz="1000" b="0"/>
              <a:pPr>
                <a:defRPr/>
              </a:pPr>
              <a:t>‹#›</a:t>
            </a:fld>
            <a:endParaRPr lang="en-US" sz="1000" b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6496050"/>
            <a:ext cx="4572001" cy="361950"/>
          </a:xfrm>
          <a:prstGeom prst="rect">
            <a:avLst/>
          </a:prstGeom>
          <a:solidFill>
            <a:srgbClr val="629F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66381" y="6546220"/>
            <a:ext cx="2839239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Lawrence Berkeley National Laboratory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4571999" y="6496050"/>
            <a:ext cx="4572001" cy="361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5239607" y="6546220"/>
            <a:ext cx="3236784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U.S. Department of Energy | Office of Science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22" name="Picture 9" descr="ESnet_color_sm.png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7807325" y="274638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90" r:id="rId8"/>
    <p:sldLayoutId id="2147483791" r:id="rId9"/>
    <p:sldLayoutId id="2147483804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6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SzPct val="12500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15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15000"/>
        </a:spcBef>
        <a:spcAft>
          <a:spcPct val="0"/>
        </a:spcAft>
        <a:buSzPct val="100000"/>
        <a:buChar char="»"/>
        <a:defRPr sz="14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eaLnBrk="0" fontAlgn="base" hangingPunct="0">
        <a:spcBef>
          <a:spcPct val="15000"/>
        </a:spcBef>
        <a:spcAft>
          <a:spcPct val="0"/>
        </a:spcAft>
        <a:buSzPct val="100000"/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0" fontAlgn="base" hangingPunct="0">
        <a:spcBef>
          <a:spcPct val="15000"/>
        </a:spcBef>
        <a:spcAft>
          <a:spcPct val="0"/>
        </a:spcAft>
        <a:buSzPct val="100000"/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0" fontAlgn="base" hangingPunct="0">
        <a:spcBef>
          <a:spcPct val="15000"/>
        </a:spcBef>
        <a:spcAft>
          <a:spcPct val="0"/>
        </a:spcAft>
        <a:buSzPct val="100000"/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0" fontAlgn="base" hangingPunct="0">
        <a:spcBef>
          <a:spcPct val="15000"/>
        </a:spcBef>
        <a:spcAft>
          <a:spcPct val="0"/>
        </a:spcAft>
        <a:buSzPct val="100000"/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9550" y="639763"/>
            <a:ext cx="8834438" cy="593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3864" name="Rectangle 8"/>
          <p:cNvSpPr>
            <a:spLocks noChangeArrowheads="1"/>
          </p:cNvSpPr>
          <p:nvPr userDrawn="1"/>
        </p:nvSpPr>
        <p:spPr bwMode="auto">
          <a:xfrm>
            <a:off x="8893175" y="6638925"/>
            <a:ext cx="155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fld id="{B5BBFDDA-1501-42F0-BD47-C36EA8CAA672}" type="slidenum">
              <a:rPr lang="en-US" sz="1000" b="0"/>
              <a:pPr>
                <a:defRPr/>
              </a:pPr>
              <a:t>‹#›</a:t>
            </a:fld>
            <a:endParaRPr lang="en-US" sz="10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ＭＳ Ｐゴシック" pitchFamily="-6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  <a:ea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  <a:ea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  <a:ea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  <a:ea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hyperlink" Target="http://fasterdata.es.ne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Virtual Circuits Landscape</a:t>
            </a:r>
            <a:endParaRPr lang="en-US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Summer 2010 ESCC Meeting</a:t>
            </a:r>
          </a:p>
          <a:p>
            <a:r>
              <a:rPr lang="en-US" sz="2400" dirty="0" smtClean="0"/>
              <a:t>Columbus, OH</a:t>
            </a:r>
            <a:endParaRPr lang="en-US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90800" y="3429000"/>
            <a:ext cx="6112558" cy="906462"/>
          </a:xfrm>
        </p:spPr>
        <p:txBody>
          <a:bodyPr/>
          <a:lstStyle/>
          <a:p>
            <a:r>
              <a:rPr lang="en-US" sz="1800" dirty="0" smtClean="0"/>
              <a:t>Evangelos Chaniotakis, </a:t>
            </a:r>
            <a:r>
              <a:rPr lang="en-US" sz="1800" dirty="0" smtClean="0"/>
              <a:t>ESnet</a:t>
            </a:r>
            <a:r>
              <a:rPr lang="en-US" sz="1800" dirty="0" smtClean="0"/>
              <a:t> Network Engineer </a:t>
            </a:r>
          </a:p>
          <a:p>
            <a:r>
              <a:rPr lang="en-US" sz="1800" dirty="0" smtClean="0"/>
              <a:t>Lawrence Berkeley National Lab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VC-enabled </a:t>
            </a:r>
            <a:r>
              <a:rPr lang="en-US" dirty="0" smtClean="0"/>
              <a:t>Networks</a:t>
            </a:r>
            <a:r>
              <a:rPr lang="en-US" dirty="0" smtClean="0"/>
              <a:t>: </a:t>
            </a:r>
            <a:r>
              <a:rPr lang="en-US" dirty="0" smtClean="0"/>
              <a:t>Europe and Asia</a:t>
            </a:r>
            <a:endParaRPr lang="en-US" dirty="0" smtClean="0"/>
          </a:p>
        </p:txBody>
      </p:sp>
      <p:sp>
        <p:nvSpPr>
          <p:cNvPr id="630787" name="Rectangle 3"/>
          <p:cNvSpPr>
            <a:spLocks noGrp="1" noChangeArrowheads="1"/>
          </p:cNvSpPr>
          <p:nvPr>
            <p:ph idx="1"/>
          </p:nvPr>
        </p:nvSpPr>
        <p:spPr>
          <a:xfrm>
            <a:off x="198438" y="1451549"/>
            <a:ext cx="8539162" cy="4707942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GEANT </a:t>
            </a:r>
            <a:r>
              <a:rPr lang="en-US" sz="1800" dirty="0" err="1" smtClean="0"/>
              <a:t>AutoBAHN</a:t>
            </a:r>
            <a:r>
              <a:rPr lang="en-US" sz="1800" dirty="0" smtClean="0"/>
              <a:t> </a:t>
            </a:r>
          </a:p>
          <a:p>
            <a:pPr lvl="1"/>
            <a:r>
              <a:rPr lang="en-US" sz="1400" dirty="0" err="1" smtClean="0"/>
              <a:t>HEAnet</a:t>
            </a:r>
            <a:r>
              <a:rPr lang="en-US" sz="1400" dirty="0" smtClean="0"/>
              <a:t> (Ireland)</a:t>
            </a:r>
          </a:p>
          <a:p>
            <a:pPr lvl="1"/>
            <a:r>
              <a:rPr lang="en-US" sz="1400" dirty="0" err="1" smtClean="0"/>
              <a:t>GRnet</a:t>
            </a:r>
            <a:r>
              <a:rPr lang="en-US" sz="1400" dirty="0" smtClean="0"/>
              <a:t> (Greece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dirty="0" smtClean="0"/>
              <a:t>FCCN (Portugal)</a:t>
            </a:r>
          </a:p>
          <a:p>
            <a:pPr lvl="1"/>
            <a:r>
              <a:rPr lang="en-US" sz="1400" dirty="0" smtClean="0"/>
              <a:t>PIONIER (Poland)</a:t>
            </a:r>
          </a:p>
          <a:p>
            <a:pPr lvl="1"/>
            <a:r>
              <a:rPr lang="en-US" sz="1400" dirty="0" smtClean="0"/>
              <a:t>GARR (Italy)</a:t>
            </a:r>
          </a:p>
          <a:p>
            <a:pPr lvl="1"/>
            <a:r>
              <a:rPr lang="en-US" sz="1400" dirty="0" smtClean="0"/>
              <a:t>CESNET (Czech)</a:t>
            </a:r>
          </a:p>
          <a:p>
            <a:pPr lvl="1"/>
            <a:r>
              <a:rPr lang="en-US" sz="1400" dirty="0" err="1" smtClean="0"/>
              <a:t>CARNet</a:t>
            </a:r>
            <a:r>
              <a:rPr lang="en-US" sz="1400" dirty="0" smtClean="0"/>
              <a:t> (Croatia)</a:t>
            </a:r>
          </a:p>
          <a:p>
            <a:r>
              <a:rPr lang="en-US" sz="1800" dirty="0" err="1" smtClean="0"/>
              <a:t>NORDUnet</a:t>
            </a:r>
            <a:r>
              <a:rPr lang="en-US" sz="1800" dirty="0" smtClean="0"/>
              <a:t> (Scandinavia)</a:t>
            </a:r>
          </a:p>
          <a:p>
            <a:r>
              <a:rPr lang="en-US" sz="1800" dirty="0" err="1" smtClean="0"/>
              <a:t>SURFnet</a:t>
            </a:r>
            <a:r>
              <a:rPr lang="en-US" sz="1800" dirty="0" smtClean="0"/>
              <a:t> (Netherlands)</a:t>
            </a:r>
          </a:p>
          <a:p>
            <a:r>
              <a:rPr lang="en-US" sz="1800" dirty="0" err="1" smtClean="0"/>
              <a:t>NetherLight</a:t>
            </a:r>
            <a:r>
              <a:rPr lang="en-US" sz="1800" dirty="0" smtClean="0"/>
              <a:t>, </a:t>
            </a:r>
            <a:r>
              <a:rPr lang="en-US" sz="1800" dirty="0" err="1" smtClean="0"/>
              <a:t>NorthernLight</a:t>
            </a:r>
            <a:r>
              <a:rPr lang="en-US" sz="1800" dirty="0" smtClean="0"/>
              <a:t>, </a:t>
            </a:r>
            <a:r>
              <a:rPr lang="en-US" sz="1800" dirty="0" err="1" smtClean="0"/>
              <a:t>CzechLight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JGN &amp; NTT, </a:t>
            </a:r>
            <a:r>
              <a:rPr lang="en-US" sz="1800" dirty="0" smtClean="0"/>
              <a:t>Japan</a:t>
            </a:r>
            <a:endParaRPr lang="en-US" sz="1800" dirty="0" smtClean="0"/>
          </a:p>
          <a:p>
            <a:r>
              <a:rPr lang="en-US" sz="1800" dirty="0" smtClean="0"/>
              <a:t>KISTI &amp; </a:t>
            </a:r>
            <a:r>
              <a:rPr lang="en-US" sz="1800" dirty="0" err="1" smtClean="0"/>
              <a:t>KRLight</a:t>
            </a:r>
            <a:r>
              <a:rPr lang="en-US" sz="1800" dirty="0" smtClean="0"/>
              <a:t>, </a:t>
            </a:r>
            <a:r>
              <a:rPr lang="en-US" sz="1800" dirty="0" smtClean="0"/>
              <a:t>Korea</a:t>
            </a:r>
          </a:p>
          <a:p>
            <a:endParaRPr lang="en-US" sz="1800" dirty="0" smtClean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ESnet VC Connectivity</a:t>
            </a:r>
            <a:endParaRPr lang="en-US" dirty="0" smtClean="0"/>
          </a:p>
        </p:txBody>
      </p:sp>
      <p:sp>
        <p:nvSpPr>
          <p:cNvPr id="630787" name="Rectangle 3"/>
          <p:cNvSpPr>
            <a:spLocks noGrp="1" noChangeArrowheads="1"/>
          </p:cNvSpPr>
          <p:nvPr>
            <p:ph idx="1"/>
          </p:nvPr>
        </p:nvSpPr>
        <p:spPr>
          <a:xfrm>
            <a:off x="198438" y="1451549"/>
            <a:ext cx="8539162" cy="470794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Other ESnet sites – </a:t>
            </a:r>
            <a:r>
              <a:rPr lang="en-US" sz="1800" dirty="0" smtClean="0"/>
              <a:t>a</a:t>
            </a:r>
            <a:r>
              <a:rPr lang="en-US" sz="1800" dirty="0" smtClean="0"/>
              <a:t>ll the big customers have at least one SDN drop.</a:t>
            </a:r>
          </a:p>
          <a:p>
            <a:r>
              <a:rPr lang="en-US" sz="1800" dirty="0" smtClean="0"/>
              <a:t>Internet2 ION at </a:t>
            </a:r>
            <a:r>
              <a:rPr lang="en-US" sz="1800" dirty="0" err="1" smtClean="0"/>
              <a:t>AofA</a:t>
            </a:r>
            <a:r>
              <a:rPr lang="en-US" sz="1800" dirty="0" smtClean="0"/>
              <a:t> (soon at Chicago &amp; Sunnyvale)</a:t>
            </a:r>
          </a:p>
          <a:p>
            <a:r>
              <a:rPr lang="en-US" sz="1800" dirty="0" smtClean="0"/>
              <a:t>GEANT at </a:t>
            </a:r>
            <a:r>
              <a:rPr lang="en-US" sz="1800" dirty="0" err="1" smtClean="0"/>
              <a:t>AofA</a:t>
            </a:r>
            <a:endParaRPr lang="en-US" sz="1800" dirty="0" smtClean="0"/>
          </a:p>
          <a:p>
            <a:r>
              <a:rPr lang="en-US" sz="1800" dirty="0" smtClean="0"/>
              <a:t>CANARIE at Starlight, PNWG</a:t>
            </a:r>
          </a:p>
          <a:p>
            <a:r>
              <a:rPr lang="en-US" sz="1800" dirty="0" smtClean="0"/>
              <a:t>USLHCNET at </a:t>
            </a:r>
            <a:r>
              <a:rPr lang="en-US" sz="1800" dirty="0" err="1" smtClean="0"/>
              <a:t>AofA</a:t>
            </a:r>
            <a:r>
              <a:rPr lang="en-US" sz="1800" dirty="0" smtClean="0"/>
              <a:t>, Starlight</a:t>
            </a:r>
          </a:p>
          <a:p>
            <a:r>
              <a:rPr lang="en-US" sz="1800" dirty="0" smtClean="0"/>
              <a:t>GEANT at </a:t>
            </a:r>
            <a:r>
              <a:rPr lang="en-US" sz="1800" dirty="0" err="1" smtClean="0"/>
              <a:t>AofA</a:t>
            </a:r>
            <a:r>
              <a:rPr lang="en-US" sz="1800" dirty="0" smtClean="0"/>
              <a:t>, Washington</a:t>
            </a:r>
          </a:p>
          <a:p>
            <a:r>
              <a:rPr lang="en-US" sz="1800" dirty="0" err="1" smtClean="0"/>
              <a:t>KRLight</a:t>
            </a:r>
            <a:r>
              <a:rPr lang="en-US" sz="1800" dirty="0" smtClean="0"/>
              <a:t> at PNWG</a:t>
            </a:r>
          </a:p>
          <a:p>
            <a:r>
              <a:rPr lang="en-US" sz="1800" dirty="0" smtClean="0"/>
              <a:t>Starlight</a:t>
            </a:r>
          </a:p>
          <a:p>
            <a:r>
              <a:rPr lang="en-US" sz="1800" dirty="0" smtClean="0"/>
              <a:t>MANLAN</a:t>
            </a:r>
          </a:p>
          <a:p>
            <a:r>
              <a:rPr lang="en-US" sz="1800" dirty="0" smtClean="0"/>
              <a:t>Potentially: </a:t>
            </a:r>
            <a:r>
              <a:rPr lang="en-US" sz="1800" dirty="0" err="1" smtClean="0"/>
              <a:t>NetherLight</a:t>
            </a:r>
            <a:r>
              <a:rPr lang="en-US" sz="1800" dirty="0" smtClean="0"/>
              <a:t> @ MANLAN – gets us </a:t>
            </a:r>
            <a:r>
              <a:rPr lang="en-US" sz="1800" dirty="0" err="1" smtClean="0"/>
              <a:t>SURFnet</a:t>
            </a:r>
            <a:r>
              <a:rPr lang="en-US" sz="1800" dirty="0" smtClean="0"/>
              <a:t> and </a:t>
            </a:r>
            <a:r>
              <a:rPr lang="en-US" sz="1800" dirty="0" err="1" smtClean="0"/>
              <a:t>NORDUnet</a:t>
            </a:r>
            <a:r>
              <a:rPr lang="en-US" sz="1800" dirty="0" smtClean="0"/>
              <a:t>.</a:t>
            </a:r>
          </a:p>
          <a:p>
            <a:endParaRPr lang="en-US" sz="1400" dirty="0" smtClean="0"/>
          </a:p>
          <a:p>
            <a:endParaRPr lang="en-US" sz="1800" dirty="0" smtClean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really that </a:t>
            </a:r>
            <a:r>
              <a:rPr lang="en-US" dirty="0" smtClean="0"/>
              <a:t>easy?</a:t>
            </a:r>
            <a:endParaRPr lang="en-US" dirty="0" smtClean="0"/>
          </a:p>
        </p:txBody>
      </p:sp>
      <p:sp>
        <p:nvSpPr>
          <p:cNvPr id="630787" name="Rectangle 3"/>
          <p:cNvSpPr>
            <a:spLocks noGrp="1" noChangeArrowheads="1"/>
          </p:cNvSpPr>
          <p:nvPr>
            <p:ph idx="1"/>
          </p:nvPr>
        </p:nvSpPr>
        <p:spPr>
          <a:xfrm>
            <a:off x="198438" y="1451549"/>
            <a:ext cx="8539162" cy="4707942"/>
          </a:xfrm>
        </p:spPr>
        <p:txBody>
          <a:bodyPr>
            <a:normAutofit/>
          </a:bodyPr>
          <a:lstStyle/>
          <a:p>
            <a:r>
              <a:rPr lang="en-US" dirty="0" smtClean="0"/>
              <a:t>Yes and no. :-(</a:t>
            </a:r>
          </a:p>
          <a:p>
            <a:r>
              <a:rPr lang="en-US" dirty="0" smtClean="0"/>
              <a:t>Some networks aren’t VC-enabled.</a:t>
            </a:r>
          </a:p>
          <a:p>
            <a:r>
              <a:rPr lang="en-US" dirty="0" smtClean="0"/>
              <a:t>Many of the ones that are VC-enabled use automated tools that can’t talk to one another. </a:t>
            </a:r>
          </a:p>
          <a:p>
            <a:r>
              <a:rPr lang="en-US" dirty="0" smtClean="0"/>
              <a:t>On the other hand, ESnet engineers are in pretty close contact with our peers.</a:t>
            </a:r>
          </a:p>
          <a:p>
            <a:r>
              <a:rPr lang="en-US" dirty="0" smtClean="0"/>
              <a:t>We have been very successful in getting things done the hard way (emails and phone calls).</a:t>
            </a:r>
          </a:p>
          <a:p>
            <a:r>
              <a:rPr lang="en-US" dirty="0" smtClean="0"/>
              <a:t>One way or another, we </a:t>
            </a:r>
            <a:r>
              <a:rPr lang="en-US" u="sng" dirty="0" smtClean="0"/>
              <a:t>will</a:t>
            </a:r>
            <a:r>
              <a:rPr lang="en-US" dirty="0" smtClean="0"/>
              <a:t> get your VC through.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ESnet-centric View</a:t>
            </a:r>
            <a:endParaRPr lang="en-US" dirty="0" smtClean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2036258" y="3569279"/>
            <a:ext cx="336091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Arial" pitchFamily="-65" charset="0"/>
                <a:cs typeface="Arial" pitchFamily="-65" charset="0"/>
              </a:rPr>
              <a:t>ESnet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412244" y="1445232"/>
            <a:ext cx="5375281" cy="306564"/>
          </a:xfrm>
          <a:prstGeom prst="roundRect">
            <a:avLst/>
          </a:prstGeom>
          <a:solidFill>
            <a:srgbClr val="FFFF9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Arial" pitchFamily="-65" charset="0"/>
                <a:cs typeface="Arial" pitchFamily="-65" charset="0"/>
              </a:rPr>
              <a:t>CANARIE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7289379" y="1806537"/>
            <a:ext cx="1238816" cy="3941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Arial" pitchFamily="-65" charset="0"/>
                <a:cs typeface="Arial" pitchFamily="-65" charset="0"/>
              </a:rPr>
              <a:t>LHCNET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133918" y="4838450"/>
            <a:ext cx="1172263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Arial" pitchFamily="-65" charset="0"/>
                <a:cs typeface="Arial" pitchFamily="-65" charset="0"/>
              </a:rPr>
              <a:t>Internet2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2" name="Hexagon 11"/>
          <p:cNvSpPr/>
          <p:nvPr/>
        </p:nvSpPr>
        <p:spPr bwMode="auto">
          <a:xfrm>
            <a:off x="6141613" y="3755408"/>
            <a:ext cx="1060704" cy="914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Arial" pitchFamily="-65" charset="0"/>
                <a:cs typeface="Arial" pitchFamily="-65" charset="0"/>
              </a:rPr>
              <a:t>MANLAN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" name="Hexagon 12"/>
          <p:cNvSpPr/>
          <p:nvPr/>
        </p:nvSpPr>
        <p:spPr bwMode="auto">
          <a:xfrm>
            <a:off x="3896486" y="2484475"/>
            <a:ext cx="1060704" cy="914400"/>
          </a:xfrm>
          <a:prstGeom prst="hexagon">
            <a:avLst/>
          </a:prstGeom>
          <a:solidFill>
            <a:srgbClr val="FFFF9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Arial" pitchFamily="-65" charset="0"/>
                <a:ea typeface="Arial" pitchFamily="-65" charset="0"/>
                <a:cs typeface="Arial" pitchFamily="-65" charset="0"/>
              </a:rPr>
              <a:t>STAR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5088909" y="5056541"/>
            <a:ext cx="1172263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Arial" pitchFamily="-65" charset="0"/>
                <a:cs typeface="Arial" pitchFamily="-65" charset="0"/>
              </a:rPr>
              <a:t>GEANT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5" name="Hexagon 14"/>
          <p:cNvSpPr/>
          <p:nvPr/>
        </p:nvSpPr>
        <p:spPr bwMode="auto">
          <a:xfrm>
            <a:off x="1727990" y="2483593"/>
            <a:ext cx="1060704" cy="914400"/>
          </a:xfrm>
          <a:prstGeom prst="hexagon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Arial" pitchFamily="-65" charset="0"/>
                <a:ea typeface="Arial" pitchFamily="-65" charset="0"/>
                <a:cs typeface="Arial" pitchFamily="-65" charset="0"/>
              </a:rPr>
              <a:t>PNWG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261009" y="2516439"/>
            <a:ext cx="1063653" cy="843933"/>
          </a:xfrm>
          <a:prstGeom prst="roundRect">
            <a:avLst/>
          </a:prstGeom>
          <a:solidFill>
            <a:srgbClr val="FF999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Arial" pitchFamily="-65" charset="0"/>
                <a:cs typeface="Arial" pitchFamily="-65" charset="0"/>
              </a:rPr>
              <a:t>KRLight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latin typeface="Arial" pitchFamily="-65" charset="0"/>
              <a:ea typeface="Arial" pitchFamily="-65" charset="0"/>
              <a:cs typeface="Arial" pitchFamily="-65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Arial" pitchFamily="-65" charset="0"/>
                <a:cs typeface="Arial" pitchFamily="-65" charset="0"/>
              </a:rPr>
              <a:t>KISTI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8221664" y="2102153"/>
            <a:ext cx="733490" cy="689769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Arial" pitchFamily="-65" charset="0"/>
                <a:cs typeface="Arial" pitchFamily="-65" charset="0"/>
              </a:rPr>
              <a:t>CERN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195487" y="5681498"/>
            <a:ext cx="733490" cy="68976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Arial" pitchFamily="-65" charset="0"/>
                <a:cs typeface="Arial" pitchFamily="-65" charset="0"/>
              </a:rPr>
              <a:t>NRENs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260305" y="4925155"/>
            <a:ext cx="733490" cy="689769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Arial" pitchFamily="-65" charset="0"/>
                <a:cs typeface="Arial" pitchFamily="-65" charset="0"/>
              </a:rPr>
              <a:t>NRENs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836599" y="5734478"/>
            <a:ext cx="733490" cy="68976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Arial" pitchFamily="-65" charset="0"/>
                <a:cs typeface="Arial" pitchFamily="-65" charset="0"/>
              </a:rPr>
              <a:t>RONs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832833" y="5734478"/>
            <a:ext cx="733490" cy="689769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Arial" pitchFamily="-65" charset="0"/>
                <a:cs typeface="Arial" pitchFamily="-65" charset="0"/>
              </a:rPr>
              <a:t>RONs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cxnSp>
        <p:nvCxnSpPr>
          <p:cNvPr id="26" name="Straight Connector 25"/>
          <p:cNvCxnSpPr>
            <a:stCxn id="5" idx="0"/>
            <a:endCxn id="13" idx="2"/>
          </p:cNvCxnSpPr>
          <p:nvPr/>
        </p:nvCxnSpPr>
        <p:spPr bwMode="auto">
          <a:xfrm rot="5400000" flipH="1" flipV="1">
            <a:off x="3835700" y="3279893"/>
            <a:ext cx="170404" cy="40836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13" idx="4"/>
            <a:endCxn id="6" idx="2"/>
          </p:cNvCxnSpPr>
          <p:nvPr/>
        </p:nvCxnSpPr>
        <p:spPr bwMode="auto">
          <a:xfrm rot="16200000" flipV="1">
            <a:off x="3746147" y="2105535"/>
            <a:ext cx="732679" cy="2520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7" idx="1"/>
            <a:endCxn id="13" idx="5"/>
          </p:cNvCxnSpPr>
          <p:nvPr/>
        </p:nvCxnSpPr>
        <p:spPr bwMode="auto">
          <a:xfrm rot="10800000" flipV="1">
            <a:off x="4728591" y="2003615"/>
            <a:ext cx="2560789" cy="48086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7" idx="2"/>
            <a:endCxn id="12" idx="0"/>
          </p:cNvCxnSpPr>
          <p:nvPr/>
        </p:nvCxnSpPr>
        <p:spPr bwMode="auto">
          <a:xfrm rot="5400000">
            <a:off x="6549594" y="2853415"/>
            <a:ext cx="2011916" cy="70647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15" idx="5"/>
          </p:cNvCxnSpPr>
          <p:nvPr/>
        </p:nvCxnSpPr>
        <p:spPr bwMode="auto">
          <a:xfrm rot="5400000" flipH="1" flipV="1">
            <a:off x="2260704" y="2040235"/>
            <a:ext cx="742748" cy="14396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5" idx="3"/>
            <a:endCxn id="12" idx="3"/>
          </p:cNvCxnSpPr>
          <p:nvPr/>
        </p:nvCxnSpPr>
        <p:spPr bwMode="auto">
          <a:xfrm>
            <a:off x="5397177" y="4026479"/>
            <a:ext cx="744436" cy="186129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4630843" y="4478024"/>
            <a:ext cx="919601" cy="55838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12" idx="2"/>
            <a:endCxn id="14" idx="0"/>
          </p:cNvCxnSpPr>
          <p:nvPr/>
        </p:nvCxnSpPr>
        <p:spPr bwMode="auto">
          <a:xfrm rot="5400000">
            <a:off x="5829261" y="4515588"/>
            <a:ext cx="386733" cy="695172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15" idx="1"/>
          </p:cNvCxnSpPr>
          <p:nvPr/>
        </p:nvCxnSpPr>
        <p:spPr bwMode="auto">
          <a:xfrm rot="16200000" flipH="1">
            <a:off x="2595699" y="3362387"/>
            <a:ext cx="171286" cy="24249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16" idx="3"/>
            <a:endCxn id="15" idx="3"/>
          </p:cNvCxnSpPr>
          <p:nvPr/>
        </p:nvCxnSpPr>
        <p:spPr bwMode="auto">
          <a:xfrm>
            <a:off x="1324662" y="2938406"/>
            <a:ext cx="403328" cy="238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8" idx="0"/>
            <a:endCxn id="5" idx="2"/>
          </p:cNvCxnSpPr>
          <p:nvPr/>
        </p:nvCxnSpPr>
        <p:spPr bwMode="auto">
          <a:xfrm rot="5400000" flipH="1" flipV="1">
            <a:off x="3040999" y="4162731"/>
            <a:ext cx="354771" cy="996668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Hexagon 78"/>
          <p:cNvSpPr/>
          <p:nvPr/>
        </p:nvSpPr>
        <p:spPr bwMode="auto">
          <a:xfrm>
            <a:off x="5318810" y="2560235"/>
            <a:ext cx="921334" cy="822919"/>
          </a:xfrm>
          <a:prstGeom prst="hexagon">
            <a:avLst/>
          </a:prstGeom>
          <a:solidFill>
            <a:srgbClr val="CCCC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Arial" pitchFamily="-65" charset="0"/>
                <a:ea typeface="Arial" pitchFamily="-65" charset="0"/>
                <a:cs typeface="Arial" pitchFamily="-65" charset="0"/>
              </a:rPr>
              <a:t>Nether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Arial" pitchFamily="-65" charset="0"/>
                <a:cs typeface="Arial" pitchFamily="-65" charset="0"/>
              </a:rPr>
              <a:t>Light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cxnSp>
        <p:nvCxnSpPr>
          <p:cNvPr id="84" name="Straight Connector 83"/>
          <p:cNvCxnSpPr>
            <a:stCxn id="79" idx="3"/>
            <a:endCxn id="13" idx="0"/>
          </p:cNvCxnSpPr>
          <p:nvPr/>
        </p:nvCxnSpPr>
        <p:spPr bwMode="auto">
          <a:xfrm rot="10800000">
            <a:off x="4957190" y="2941675"/>
            <a:ext cx="361620" cy="3002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stCxn id="79" idx="1"/>
            <a:endCxn id="12" idx="4"/>
          </p:cNvCxnSpPr>
          <p:nvPr/>
        </p:nvCxnSpPr>
        <p:spPr bwMode="auto">
          <a:xfrm rot="16200000" flipH="1">
            <a:off x="6016186" y="3401381"/>
            <a:ext cx="372254" cy="335799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Rounded Rectangle 103"/>
          <p:cNvSpPr/>
          <p:nvPr/>
        </p:nvSpPr>
        <p:spPr bwMode="auto">
          <a:xfrm>
            <a:off x="6160907" y="2878627"/>
            <a:ext cx="1238816" cy="3941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Arial" pitchFamily="-65" charset="0"/>
                <a:cs typeface="Arial" pitchFamily="-65" charset="0"/>
              </a:rPr>
              <a:t>NORDUnet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5" name="Rounded Rectangle 104"/>
          <p:cNvSpPr/>
          <p:nvPr/>
        </p:nvSpPr>
        <p:spPr bwMode="auto">
          <a:xfrm>
            <a:off x="6050565" y="2319361"/>
            <a:ext cx="1238816" cy="394155"/>
          </a:xfrm>
          <a:prstGeom prst="roundRect">
            <a:avLst/>
          </a:prstGeom>
          <a:solidFill>
            <a:srgbClr val="CCCC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Arial" pitchFamily="-65" charset="0"/>
                <a:cs typeface="Arial" pitchFamily="-65" charset="0"/>
              </a:rPr>
              <a:t>SURFnet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8" name="Rounded Rectangle 137"/>
          <p:cNvSpPr/>
          <p:nvPr/>
        </p:nvSpPr>
        <p:spPr bwMode="auto">
          <a:xfrm>
            <a:off x="785628" y="4869530"/>
            <a:ext cx="1063653" cy="8439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Arial" pitchFamily="-65" charset="0"/>
                <a:cs typeface="Arial" pitchFamily="-65" charset="0"/>
              </a:rPr>
              <a:t>JGN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cxnSp>
        <p:nvCxnSpPr>
          <p:cNvPr id="139" name="Straight Connector 138"/>
          <p:cNvCxnSpPr>
            <a:stCxn id="138" idx="3"/>
            <a:endCxn id="8" idx="1"/>
          </p:cNvCxnSpPr>
          <p:nvPr/>
        </p:nvCxnSpPr>
        <p:spPr bwMode="auto">
          <a:xfrm>
            <a:off x="1849281" y="5291497"/>
            <a:ext cx="284637" cy="415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2" name="Rounded Rectangle 151"/>
          <p:cNvSpPr/>
          <p:nvPr/>
        </p:nvSpPr>
        <p:spPr bwMode="auto">
          <a:xfrm>
            <a:off x="7785629" y="5274633"/>
            <a:ext cx="775410" cy="1668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Arial" pitchFamily="-65" charset="0"/>
                <a:cs typeface="Arial" pitchFamily="-65" charset="0"/>
              </a:rPr>
              <a:t>IDC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54" name="Rounded Rectangle 153"/>
          <p:cNvSpPr/>
          <p:nvPr/>
        </p:nvSpPr>
        <p:spPr bwMode="auto">
          <a:xfrm>
            <a:off x="7784762" y="5448930"/>
            <a:ext cx="775410" cy="1668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Arial" pitchFamily="-65" charset="0"/>
                <a:cs typeface="Arial" pitchFamily="-65" charset="0"/>
              </a:rPr>
              <a:t>AutoBAHN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55" name="Rounded Rectangle 154"/>
          <p:cNvSpPr/>
          <p:nvPr/>
        </p:nvSpPr>
        <p:spPr bwMode="auto">
          <a:xfrm>
            <a:off x="7783895" y="5612279"/>
            <a:ext cx="775410" cy="166877"/>
          </a:xfrm>
          <a:prstGeom prst="roundRect">
            <a:avLst/>
          </a:prstGeom>
          <a:solidFill>
            <a:srgbClr val="FFFF99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Arial" pitchFamily="-65" charset="0"/>
                <a:cs typeface="Arial" pitchFamily="-65" charset="0"/>
              </a:rPr>
              <a:t>UCLP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56" name="Rounded Rectangle 155"/>
          <p:cNvSpPr/>
          <p:nvPr/>
        </p:nvSpPr>
        <p:spPr bwMode="auto">
          <a:xfrm>
            <a:off x="7783027" y="5786576"/>
            <a:ext cx="775410" cy="16687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Arial" pitchFamily="-65" charset="0"/>
                <a:cs typeface="Arial" pitchFamily="-65" charset="0"/>
              </a:rPr>
              <a:t>DRAC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57" name="Rounded Rectangle 156"/>
          <p:cNvSpPr/>
          <p:nvPr/>
        </p:nvSpPr>
        <p:spPr bwMode="auto">
          <a:xfrm>
            <a:off x="7784763" y="5952570"/>
            <a:ext cx="775410" cy="166877"/>
          </a:xfrm>
          <a:prstGeom prst="roundRect">
            <a:avLst/>
          </a:prstGeom>
          <a:solidFill>
            <a:srgbClr val="FF9999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Arial" pitchFamily="-65" charset="0"/>
                <a:cs typeface="Arial" pitchFamily="-65" charset="0"/>
              </a:rPr>
              <a:t>DynamicKL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we fixing this?</a:t>
            </a:r>
            <a:endParaRPr lang="en-US" dirty="0" smtClean="0"/>
          </a:p>
        </p:txBody>
      </p:sp>
      <p:sp>
        <p:nvSpPr>
          <p:cNvPr id="630787" name="Rectangle 3"/>
          <p:cNvSpPr>
            <a:spLocks noGrp="1" noChangeArrowheads="1"/>
          </p:cNvSpPr>
          <p:nvPr>
            <p:ph idx="1"/>
          </p:nvPr>
        </p:nvSpPr>
        <p:spPr>
          <a:xfrm>
            <a:off x="198438" y="1451549"/>
            <a:ext cx="8539162" cy="4707942"/>
          </a:xfrm>
        </p:spPr>
        <p:txBody>
          <a:bodyPr>
            <a:normAutofit/>
          </a:bodyPr>
          <a:lstStyle/>
          <a:p>
            <a:r>
              <a:rPr lang="en-US" b="1" dirty="0" smtClean="0"/>
              <a:t>Yes!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ESnet is leading the pack in interoperability and standardization efforts.</a:t>
            </a:r>
          </a:p>
          <a:p>
            <a:r>
              <a:rPr lang="en-US" dirty="0" smtClean="0"/>
              <a:t>Chin is co-chairing the OGF ISOD </a:t>
            </a:r>
            <a:r>
              <a:rPr lang="en-US" dirty="0" err="1" smtClean="0"/>
              <a:t>BoF</a:t>
            </a:r>
            <a:r>
              <a:rPr lang="en-US" dirty="0" smtClean="0"/>
              <a:t>.</a:t>
            </a:r>
          </a:p>
          <a:p>
            <a:r>
              <a:rPr lang="en-US" dirty="0" smtClean="0"/>
              <a:t>Evangelos is chairing the GLIF GNI API Task force, and leading the </a:t>
            </a:r>
            <a:r>
              <a:rPr lang="en-US" dirty="0" err="1" smtClean="0"/>
              <a:t>Fenius</a:t>
            </a:r>
            <a:r>
              <a:rPr lang="en-US" dirty="0" smtClean="0"/>
              <a:t> interoperability effort,</a:t>
            </a:r>
          </a:p>
          <a:p>
            <a:r>
              <a:rPr lang="en-US" dirty="0" err="1" smtClean="0"/>
              <a:t>Inder</a:t>
            </a:r>
            <a:r>
              <a:rPr lang="en-US" dirty="0" smtClean="0"/>
              <a:t> is a chair in the OGF NSI working </a:t>
            </a:r>
            <a:r>
              <a:rPr lang="en-US" dirty="0" smtClean="0"/>
              <a:t>group</a:t>
            </a:r>
          </a:p>
          <a:p>
            <a:r>
              <a:rPr lang="en-US" dirty="0" smtClean="0"/>
              <a:t>We’re very optimistic &amp; will do </a:t>
            </a:r>
            <a:r>
              <a:rPr lang="en-US" dirty="0" err="1" smtClean="0"/>
              <a:t>interop</a:t>
            </a:r>
            <a:r>
              <a:rPr lang="en-US" dirty="0" smtClean="0"/>
              <a:t> demos this fall.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Direct IDC </a:t>
            </a:r>
            <a:r>
              <a:rPr lang="en-US" sz="2600" dirty="0" smtClean="0"/>
              <a:t>Interoperability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38" y="1451549"/>
            <a:ext cx="8839200" cy="509054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Organizations with systems </a:t>
            </a:r>
            <a:r>
              <a:rPr lang="en-US" sz="1400" dirty="0" smtClean="0"/>
              <a:t>which are compatible with the DICE IDCP:</a:t>
            </a:r>
            <a:endParaRPr lang="en-US" sz="1400" dirty="0" smtClean="0"/>
          </a:p>
          <a:p>
            <a:pPr lvl="1"/>
            <a:r>
              <a:rPr lang="en-US" sz="1200" dirty="0" smtClean="0"/>
              <a:t>ESnet</a:t>
            </a:r>
            <a:r>
              <a:rPr lang="en-US" sz="1200" dirty="0" smtClean="0"/>
              <a:t> (OSCARS/SDN)</a:t>
            </a:r>
          </a:p>
          <a:p>
            <a:pPr lvl="1"/>
            <a:r>
              <a:rPr lang="en-US" sz="1200" dirty="0" smtClean="0"/>
              <a:t>Internet2 </a:t>
            </a:r>
            <a:r>
              <a:rPr lang="en-US" sz="1200" dirty="0" smtClean="0"/>
              <a:t>ION </a:t>
            </a:r>
            <a:r>
              <a:rPr lang="en-US" sz="1200" dirty="0" smtClean="0"/>
              <a:t>(OSCARS/SDN)</a:t>
            </a:r>
          </a:p>
          <a:p>
            <a:pPr lvl="1"/>
            <a:r>
              <a:rPr lang="en-US" sz="1200" dirty="0" smtClean="0"/>
              <a:t>GÉANT (</a:t>
            </a:r>
            <a:r>
              <a:rPr lang="en-US" sz="1200" dirty="0" err="1" smtClean="0"/>
              <a:t>AutoBAHN</a:t>
            </a:r>
            <a:r>
              <a:rPr lang="en-US" sz="1200" dirty="0" smtClean="0"/>
              <a:t>) </a:t>
            </a:r>
          </a:p>
          <a:p>
            <a:pPr lvl="1"/>
            <a:r>
              <a:rPr lang="en-US" sz="1200" dirty="0" err="1" smtClean="0"/>
              <a:t>SURFnet</a:t>
            </a:r>
            <a:r>
              <a:rPr lang="en-US" sz="1200" dirty="0" smtClean="0"/>
              <a:t> (</a:t>
            </a:r>
            <a:r>
              <a:rPr lang="en-US" sz="1200" dirty="0" err="1" smtClean="0"/>
              <a:t>OpenDRAC</a:t>
            </a:r>
            <a:r>
              <a:rPr lang="en-US" sz="1200" dirty="0" smtClean="0"/>
              <a:t>)</a:t>
            </a:r>
            <a:endParaRPr lang="en-US" sz="1200" dirty="0" smtClean="0"/>
          </a:p>
          <a:p>
            <a:pPr lvl="1"/>
            <a:r>
              <a:rPr lang="en-US" sz="1200" dirty="0" err="1" smtClean="0"/>
              <a:t>USLHCNet</a:t>
            </a:r>
            <a:r>
              <a:rPr lang="en-US" sz="1200" dirty="0" smtClean="0"/>
              <a:t> (OSCARS</a:t>
            </a:r>
            <a:r>
              <a:rPr lang="en-US" sz="1200" dirty="0" smtClean="0"/>
              <a:t>/</a:t>
            </a:r>
            <a:r>
              <a:rPr lang="en-US" sz="1200" dirty="0" smtClean="0"/>
              <a:t>DCN)</a:t>
            </a:r>
          </a:p>
          <a:p>
            <a:pPr lvl="1"/>
            <a:r>
              <a:rPr lang="en-US" sz="1200" dirty="0" err="1" smtClean="0"/>
              <a:t>NYSERnet</a:t>
            </a:r>
            <a:r>
              <a:rPr lang="en-US" sz="1200" dirty="0" smtClean="0"/>
              <a:t> (</a:t>
            </a:r>
            <a:r>
              <a:rPr lang="en-US" sz="1200" dirty="0" smtClean="0"/>
              <a:t>OSCARS/DCN)</a:t>
            </a:r>
          </a:p>
          <a:p>
            <a:pPr lvl="1"/>
            <a:r>
              <a:rPr lang="en-US" sz="1200" dirty="0" smtClean="0"/>
              <a:t>LEARN (Texas RON) (OSCARS/DCN)</a:t>
            </a:r>
          </a:p>
          <a:p>
            <a:pPr lvl="1"/>
            <a:r>
              <a:rPr lang="en-US" sz="1200" dirty="0" smtClean="0"/>
              <a:t>LONI (Louisiana RON) (OSCARS/DCN)</a:t>
            </a:r>
          </a:p>
          <a:p>
            <a:pPr lvl="1"/>
            <a:r>
              <a:rPr lang="en-US" sz="1200" dirty="0" smtClean="0"/>
              <a:t>Northrop Grumman (OSCARS/DCN)</a:t>
            </a:r>
          </a:p>
          <a:p>
            <a:pPr lvl="1"/>
            <a:r>
              <a:rPr lang="en-US" sz="1200" dirty="0" smtClean="0"/>
              <a:t>University of Amsterdam (OSCARS/DCN)</a:t>
            </a:r>
          </a:p>
          <a:p>
            <a:pPr lvl="1"/>
            <a:r>
              <a:rPr lang="en-US" sz="1200" dirty="0" smtClean="0"/>
              <a:t>MAX (OSCARS/DCN</a:t>
            </a:r>
            <a:r>
              <a:rPr lang="en-US" sz="1200" dirty="0" smtClean="0"/>
              <a:t>)</a:t>
            </a:r>
          </a:p>
          <a:p>
            <a:pPr lvl="1"/>
            <a:r>
              <a:rPr lang="en-US" sz="1200" dirty="0" err="1" smtClean="0"/>
              <a:t>SCinet</a:t>
            </a:r>
            <a:r>
              <a:rPr lang="en-US" sz="1200" dirty="0" smtClean="0"/>
              <a:t> (OSCARS/customized)</a:t>
            </a:r>
          </a:p>
          <a:p>
            <a:r>
              <a:rPr lang="en-US" sz="1400" dirty="0" smtClean="0"/>
              <a:t>The following “higher level service applications” have adapted their existing systems to communicate using the DICE IDCP:</a:t>
            </a:r>
          </a:p>
          <a:p>
            <a:pPr lvl="1"/>
            <a:r>
              <a:rPr lang="en-US" sz="1200" dirty="0" err="1" smtClean="0"/>
              <a:t>LambdaStation</a:t>
            </a:r>
            <a:r>
              <a:rPr lang="en-US" sz="1200" dirty="0" smtClean="0"/>
              <a:t> (manages and aggregate site traffic) (FNAL)</a:t>
            </a:r>
          </a:p>
          <a:p>
            <a:pPr lvl="1"/>
            <a:r>
              <a:rPr lang="en-US" sz="1200" dirty="0" err="1" smtClean="0"/>
              <a:t>TeraPaths</a:t>
            </a:r>
            <a:r>
              <a:rPr lang="en-US" sz="1200" dirty="0" smtClean="0"/>
              <a:t> (manages and aggregate site traffic) (BNL)</a:t>
            </a:r>
          </a:p>
          <a:p>
            <a:pPr lvl="1"/>
            <a:r>
              <a:rPr lang="en-US" sz="1200" dirty="0" smtClean="0"/>
              <a:t>Phoebus (University of Delaware) (TCP connection </a:t>
            </a:r>
            <a:r>
              <a:rPr lang="en-US" sz="1200" dirty="0" err="1" smtClean="0"/>
              <a:t>reconditioner</a:t>
            </a:r>
            <a:r>
              <a:rPr lang="en-US" sz="1200" dirty="0" smtClean="0"/>
              <a:t> for WAN latency hiding)</a:t>
            </a:r>
          </a:p>
          <a:p>
            <a:endParaRPr lang="en-US" sz="16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Interoperability venues </a:t>
            </a:r>
            <a:br>
              <a:rPr lang="en-US" dirty="0" smtClean="0"/>
            </a:br>
            <a:r>
              <a:rPr lang="en-US" dirty="0" smtClean="0"/>
              <a:t>and ESnet collaborators</a:t>
            </a:r>
            <a:endParaRPr lang="en-US" dirty="0" smtClean="0"/>
          </a:p>
        </p:txBody>
      </p:sp>
      <p:sp>
        <p:nvSpPr>
          <p:cNvPr id="630787" name="Rectangle 3"/>
          <p:cNvSpPr>
            <a:spLocks noGrp="1" noChangeArrowheads="1"/>
          </p:cNvSpPr>
          <p:nvPr>
            <p:ph idx="1"/>
          </p:nvPr>
        </p:nvSpPr>
        <p:spPr>
          <a:xfrm>
            <a:off x="198438" y="1451549"/>
            <a:ext cx="8539162" cy="470794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DICE strategic collaboration</a:t>
            </a:r>
          </a:p>
          <a:p>
            <a:pPr lvl="1"/>
            <a:r>
              <a:rPr lang="en-US" sz="1400" dirty="0" smtClean="0"/>
              <a:t>DANTE</a:t>
            </a:r>
          </a:p>
          <a:p>
            <a:pPr lvl="1"/>
            <a:r>
              <a:rPr lang="en-US" sz="1400" dirty="0" smtClean="0"/>
              <a:t>Internet2</a:t>
            </a:r>
          </a:p>
          <a:p>
            <a:pPr lvl="1"/>
            <a:r>
              <a:rPr lang="en-US" sz="1400" dirty="0" smtClean="0"/>
              <a:t>CANARIE</a:t>
            </a:r>
          </a:p>
          <a:p>
            <a:pPr lvl="1"/>
            <a:r>
              <a:rPr lang="en-US" sz="1400" dirty="0" smtClean="0"/>
              <a:t>ESnet</a:t>
            </a:r>
          </a:p>
          <a:p>
            <a:pPr lvl="1"/>
            <a:r>
              <a:rPr lang="en-US" sz="1400" dirty="0" smtClean="0"/>
              <a:t>USLHCNET</a:t>
            </a:r>
          </a:p>
          <a:p>
            <a:r>
              <a:rPr lang="en-US" sz="1800" dirty="0" smtClean="0"/>
              <a:t>GLIF </a:t>
            </a:r>
          </a:p>
          <a:p>
            <a:r>
              <a:rPr lang="en-US" sz="1800" dirty="0" smtClean="0"/>
              <a:t>OGF</a:t>
            </a:r>
          </a:p>
          <a:p>
            <a:r>
              <a:rPr lang="en-US" sz="1800" dirty="0" smtClean="0"/>
              <a:t>Indiana University NOC</a:t>
            </a:r>
          </a:p>
          <a:p>
            <a:r>
              <a:rPr lang="en-US" sz="1800" dirty="0" err="1" smtClean="0"/>
              <a:t>NORDUnet</a:t>
            </a:r>
            <a:endParaRPr lang="en-US" sz="1800" dirty="0" smtClean="0"/>
          </a:p>
          <a:p>
            <a:r>
              <a:rPr lang="en-US" sz="1800" dirty="0" smtClean="0"/>
              <a:t>University </a:t>
            </a:r>
            <a:r>
              <a:rPr lang="en-US" sz="1800" dirty="0" smtClean="0"/>
              <a:t>of </a:t>
            </a:r>
            <a:r>
              <a:rPr lang="en-US" sz="1800" dirty="0" smtClean="0"/>
              <a:t>Amsterdam / SARA / </a:t>
            </a:r>
            <a:r>
              <a:rPr lang="en-US" sz="1800" dirty="0" err="1" smtClean="0"/>
              <a:t>SURFnet</a:t>
            </a:r>
            <a:endParaRPr lang="en-US" sz="1800" dirty="0" smtClean="0"/>
          </a:p>
          <a:p>
            <a:r>
              <a:rPr lang="en-US" sz="1800" dirty="0" smtClean="0"/>
              <a:t>i2Cat (Portugal)</a:t>
            </a:r>
          </a:p>
          <a:p>
            <a:r>
              <a:rPr lang="en-US" sz="1800" dirty="0" err="1" smtClean="0"/>
              <a:t>Inocybe</a:t>
            </a:r>
            <a:r>
              <a:rPr lang="en-US" sz="1800" dirty="0" smtClean="0"/>
              <a:t> (Canada</a:t>
            </a:r>
            <a:r>
              <a:rPr lang="en-US" sz="1800" dirty="0" smtClean="0"/>
              <a:t>)</a:t>
            </a:r>
          </a:p>
          <a:p>
            <a:endParaRPr lang="en-US" sz="1800" dirty="0" smtClean="0"/>
          </a:p>
          <a:p>
            <a:endParaRPr lang="en-US" sz="1800" dirty="0" smtClean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 smtClean="0"/>
          </a:p>
        </p:txBody>
      </p:sp>
      <p:sp>
        <p:nvSpPr>
          <p:cNvPr id="630787" name="Rectangle 3"/>
          <p:cNvSpPr>
            <a:spLocks noGrp="1" noChangeArrowheads="1"/>
          </p:cNvSpPr>
          <p:nvPr>
            <p:ph idx="1"/>
          </p:nvPr>
        </p:nvSpPr>
        <p:spPr>
          <a:xfrm>
            <a:off x="198438" y="1451549"/>
            <a:ext cx="8539162" cy="4707942"/>
          </a:xfrm>
        </p:spPr>
        <p:txBody>
          <a:bodyPr>
            <a:normAutofit/>
          </a:bodyPr>
          <a:lstStyle/>
          <a:p>
            <a:r>
              <a:rPr lang="en-US" dirty="0" smtClean="0"/>
              <a:t>OSCARS has a solid, growing user base.</a:t>
            </a:r>
          </a:p>
          <a:p>
            <a:r>
              <a:rPr lang="en-US" dirty="0" smtClean="0"/>
              <a:t>It is a tried and true technology that can easily and quickly interconnect ESnet customers,</a:t>
            </a:r>
          </a:p>
          <a:p>
            <a:r>
              <a:rPr lang="en-US" dirty="0" smtClean="0"/>
              <a:t>But we can bring your users to a </a:t>
            </a:r>
            <a:r>
              <a:rPr lang="en-US" u="sng" dirty="0" smtClean="0"/>
              <a:t>lot</a:t>
            </a:r>
            <a:r>
              <a:rPr lang="en-US" dirty="0" smtClean="0"/>
              <a:t> of other places as well.</a:t>
            </a:r>
          </a:p>
          <a:p>
            <a:r>
              <a:rPr lang="en-US" dirty="0" smtClean="0"/>
              <a:t>We are working hard on standardizing and automating the processes</a:t>
            </a:r>
          </a:p>
          <a:p>
            <a:r>
              <a:rPr lang="en-US" dirty="0" smtClean="0"/>
              <a:t>We’re looking forward to more participation from more sites.</a:t>
            </a:r>
          </a:p>
          <a:p>
            <a:pPr>
              <a:buNone/>
            </a:pPr>
            <a:endParaRPr lang="en-US" sz="1600" dirty="0" smtClean="0"/>
          </a:p>
          <a:p>
            <a:pPr algn="r">
              <a:buNone/>
            </a:pPr>
            <a:r>
              <a:rPr lang="en-US" sz="1400" dirty="0" smtClean="0"/>
              <a:t>Remember: </a:t>
            </a:r>
            <a:r>
              <a:rPr lang="en-US" sz="1400" dirty="0" smtClean="0">
                <a:hlinkClick r:id="rId3"/>
              </a:rPr>
              <a:t>http://fasterdata.es.net/</a:t>
            </a:r>
            <a:r>
              <a:rPr lang="en-US" sz="1400" dirty="0" smtClean="0"/>
              <a:t> will help you get data, faster! :-)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and Goals</a:t>
            </a:r>
            <a:endParaRPr lang="en-US" dirty="0" smtClean="0"/>
          </a:p>
        </p:txBody>
      </p:sp>
      <p:sp>
        <p:nvSpPr>
          <p:cNvPr id="630787" name="Rectangle 3"/>
          <p:cNvSpPr>
            <a:spLocks noGrp="1" noChangeArrowheads="1"/>
          </p:cNvSpPr>
          <p:nvPr>
            <p:ph idx="1"/>
          </p:nvPr>
        </p:nvSpPr>
        <p:spPr>
          <a:xfrm>
            <a:off x="198438" y="1451549"/>
            <a:ext cx="8539162" cy="470794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Guaranteed bandwidth services are maturing.</a:t>
            </a:r>
          </a:p>
          <a:p>
            <a:r>
              <a:rPr lang="en-US" sz="1800" dirty="0" smtClean="0"/>
              <a:t>The installed footprint is expandi</a:t>
            </a:r>
            <a:r>
              <a:rPr lang="en-US" sz="1800" dirty="0" smtClean="0"/>
              <a:t>ng at a good pace.</a:t>
            </a:r>
          </a:p>
          <a:p>
            <a:r>
              <a:rPr lang="en-US" sz="1800" dirty="0" smtClean="0"/>
              <a:t>More and more places are deploying these services and managing them via network automation tools 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ESnet wants to help the sites: </a:t>
            </a:r>
          </a:p>
          <a:p>
            <a:r>
              <a:rPr lang="en-US" sz="1800" dirty="0" smtClean="0"/>
              <a:t>U</a:t>
            </a:r>
            <a:r>
              <a:rPr lang="en-US" sz="1800" dirty="0" smtClean="0"/>
              <a:t>nderstand not only SDN but also the global infrastructure </a:t>
            </a:r>
          </a:p>
          <a:p>
            <a:r>
              <a:rPr lang="en-US" sz="1800" dirty="0" smtClean="0"/>
              <a:t>Inform their users where they can connect to with VCs</a:t>
            </a:r>
          </a:p>
          <a:p>
            <a:r>
              <a:rPr lang="en-US" sz="1800" dirty="0" smtClean="0"/>
              <a:t>Use and utilize </a:t>
            </a:r>
            <a:r>
              <a:rPr lang="en-US" sz="1800" dirty="0" smtClean="0"/>
              <a:t>SDN and the OSCARS service</a:t>
            </a:r>
          </a:p>
          <a:p>
            <a:pPr lvl="2"/>
            <a:endParaRPr lang="en-US" sz="1600" dirty="0" smtClean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usual questions</a:t>
            </a:r>
            <a:endParaRPr lang="en-US" dirty="0" smtClean="0"/>
          </a:p>
        </p:txBody>
      </p:sp>
      <p:sp>
        <p:nvSpPr>
          <p:cNvPr id="630787" name="Rectangle 3"/>
          <p:cNvSpPr>
            <a:spLocks noGrp="1" noChangeArrowheads="1"/>
          </p:cNvSpPr>
          <p:nvPr>
            <p:ph idx="1"/>
          </p:nvPr>
        </p:nvSpPr>
        <p:spPr>
          <a:xfrm>
            <a:off x="198438" y="1451549"/>
            <a:ext cx="8539162" cy="4707942"/>
          </a:xfrm>
        </p:spPr>
        <p:txBody>
          <a:bodyPr>
            <a:normAutofit/>
          </a:bodyPr>
          <a:lstStyle/>
          <a:p>
            <a:r>
              <a:rPr lang="en-US" dirty="0" smtClean="0"/>
              <a:t>What</a:t>
            </a:r>
            <a:r>
              <a:rPr lang="en-US" dirty="0" smtClean="0"/>
              <a:t> is OSCARS good for?</a:t>
            </a:r>
          </a:p>
          <a:p>
            <a:endParaRPr lang="en-US" dirty="0" smtClean="0"/>
          </a:p>
          <a:p>
            <a:r>
              <a:rPr lang="en-US" dirty="0" smtClean="0"/>
              <a:t>Where can I connect to?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What do I need to do?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usual questions</a:t>
            </a:r>
            <a:endParaRPr lang="en-US" dirty="0" smtClean="0"/>
          </a:p>
        </p:txBody>
      </p:sp>
      <p:sp>
        <p:nvSpPr>
          <p:cNvPr id="630787" name="Rectangle 3"/>
          <p:cNvSpPr>
            <a:spLocks noGrp="1" noChangeArrowheads="1"/>
          </p:cNvSpPr>
          <p:nvPr>
            <p:ph idx="1"/>
          </p:nvPr>
        </p:nvSpPr>
        <p:spPr>
          <a:xfrm>
            <a:off x="198438" y="1451549"/>
            <a:ext cx="8539162" cy="470794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What</a:t>
            </a:r>
            <a:r>
              <a:rPr lang="en-US" dirty="0" smtClean="0">
                <a:solidFill>
                  <a:schemeClr val="bg2"/>
                </a:solidFill>
              </a:rPr>
              <a:t> is OSCARS good for?</a:t>
            </a:r>
          </a:p>
          <a:p>
            <a:endParaRPr lang="en-US" dirty="0" smtClean="0"/>
          </a:p>
          <a:p>
            <a:r>
              <a:rPr lang="en-US" b="1" dirty="0" smtClean="0"/>
              <a:t>Where can I connect to?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What do I need to do?</a:t>
            </a:r>
          </a:p>
          <a:p>
            <a:pPr lvl="1"/>
            <a:r>
              <a:rPr lang="en-US" dirty="0" smtClean="0"/>
              <a:t>A </a:t>
            </a:r>
            <a:r>
              <a:rPr lang="en-US" i="1" dirty="0" smtClean="0"/>
              <a:t>really</a:t>
            </a:r>
            <a:r>
              <a:rPr lang="en-US" dirty="0" smtClean="0"/>
              <a:t> good subject for a future presentation :-)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Parenthesis: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OSCARS</a:t>
            </a:r>
            <a:r>
              <a:rPr lang="en-US" dirty="0" smtClean="0"/>
              <a:t>: an ESnet Production </a:t>
            </a:r>
            <a:r>
              <a:rPr lang="en-US" dirty="0" smtClean="0"/>
              <a:t>Service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98438" y="1451549"/>
            <a:ext cx="8839200" cy="5081014"/>
          </a:xfrm>
        </p:spPr>
        <p:txBody>
          <a:bodyPr>
            <a:normAutofit/>
          </a:bodyPr>
          <a:lstStyle/>
          <a:p>
            <a:r>
              <a:rPr lang="en-US" sz="1800" b="1" u="sng" dirty="0" smtClean="0"/>
              <a:t>50</a:t>
            </a:r>
            <a:r>
              <a:rPr lang="en-US" sz="1800" b="1" u="sng" dirty="0" smtClean="0"/>
              <a:t>% of all ESnet traffic is now carried</a:t>
            </a:r>
            <a:r>
              <a:rPr lang="en-US" sz="1800" b="1" u="sng" dirty="0" smtClean="0"/>
              <a:t> over OSCARS </a:t>
            </a:r>
            <a:r>
              <a:rPr lang="en-US" sz="1800" b="1" u="sng" dirty="0" smtClean="0"/>
              <a:t>VCs</a:t>
            </a:r>
          </a:p>
          <a:p>
            <a:r>
              <a:rPr lang="en-US" sz="1800" dirty="0" smtClean="0"/>
              <a:t>Operational Virtual Circuit (VC) support</a:t>
            </a:r>
          </a:p>
          <a:p>
            <a:pPr lvl="1"/>
            <a:r>
              <a:rPr lang="en-US" sz="1600" dirty="0" smtClean="0"/>
              <a:t>As of 6/2010, there are </a:t>
            </a:r>
            <a:r>
              <a:rPr lang="en-US" sz="1600" dirty="0" smtClean="0"/>
              <a:t>32 </a:t>
            </a:r>
            <a:r>
              <a:rPr lang="en-US" sz="1600" dirty="0" smtClean="0"/>
              <a:t>production VCs instantiated</a:t>
            </a:r>
          </a:p>
          <a:p>
            <a:pPr lvl="2"/>
            <a:r>
              <a:rPr lang="en-US" sz="1400" dirty="0" smtClean="0"/>
              <a:t>25 VCs supporting HEP: LHC T0-T1 </a:t>
            </a:r>
            <a:r>
              <a:rPr lang="en-US" sz="1400" dirty="0" smtClean="0"/>
              <a:t>(4x Primary </a:t>
            </a:r>
            <a:r>
              <a:rPr lang="en-US" sz="1400" dirty="0" smtClean="0"/>
              <a:t>and</a:t>
            </a:r>
            <a:r>
              <a:rPr lang="en-US" sz="1400" dirty="0" smtClean="0"/>
              <a:t> 2x Backup</a:t>
            </a:r>
            <a:r>
              <a:rPr lang="en-US" sz="1400" dirty="0" smtClean="0"/>
              <a:t>) and</a:t>
            </a:r>
            <a:r>
              <a:rPr lang="en-US" sz="1400" dirty="0" smtClean="0"/>
              <a:t> 19x LHC </a:t>
            </a:r>
            <a:r>
              <a:rPr lang="en-US" sz="1400" dirty="0" smtClean="0"/>
              <a:t>T1-T2</a:t>
            </a:r>
          </a:p>
          <a:p>
            <a:pPr lvl="2"/>
            <a:r>
              <a:rPr lang="en-US" sz="1400" dirty="0" smtClean="0"/>
              <a:t>3 VCs supporting Climate: GFD and ESG</a:t>
            </a:r>
          </a:p>
          <a:p>
            <a:pPr lvl="2"/>
            <a:r>
              <a:rPr lang="en-US" sz="1400" dirty="0" smtClean="0"/>
              <a:t>2 VCs supporting Computational Astrophysics: </a:t>
            </a:r>
            <a:r>
              <a:rPr lang="en-US" sz="1400" dirty="0" err="1" smtClean="0"/>
              <a:t>OptiPortal</a:t>
            </a:r>
            <a:endParaRPr lang="en-US" sz="1400" dirty="0" smtClean="0"/>
          </a:p>
          <a:p>
            <a:pPr lvl="2">
              <a:lnSpc>
                <a:spcPct val="80000"/>
              </a:lnSpc>
            </a:pPr>
            <a:r>
              <a:rPr lang="en-US" sz="1400" dirty="0" smtClean="0">
                <a:latin typeface="Arial" pitchFamily="43" charset="0"/>
                <a:ea typeface="ＭＳ Ｐゴシック" pitchFamily="43" charset="-128"/>
              </a:rPr>
              <a:t>1 VC supporting Biological and Environmental </a:t>
            </a:r>
            <a:r>
              <a:rPr lang="en-US" sz="1400" dirty="0" smtClean="0">
                <a:latin typeface="Arial" pitchFamily="43" charset="0"/>
                <a:ea typeface="ＭＳ Ｐゴシック" pitchFamily="43" charset="-128"/>
              </a:rPr>
              <a:t>Research: Genomics</a:t>
            </a:r>
          </a:p>
          <a:p>
            <a:pPr lvl="2">
              <a:lnSpc>
                <a:spcPct val="80000"/>
              </a:lnSpc>
            </a:pPr>
            <a:r>
              <a:rPr lang="en-US" sz="1400" dirty="0" smtClean="0">
                <a:latin typeface="Arial" pitchFamily="43" charset="0"/>
                <a:ea typeface="ＭＳ Ｐゴシック" pitchFamily="43" charset="-128"/>
              </a:rPr>
              <a:t>1 VC supporting Soudan Mine</a:t>
            </a:r>
            <a:endParaRPr lang="en-US" sz="1400" dirty="0" smtClean="0"/>
          </a:p>
          <a:p>
            <a:pPr lvl="1"/>
            <a:r>
              <a:rPr lang="en-US" sz="1600" dirty="0" smtClean="0"/>
              <a:t>Short-term dynamic VCs</a:t>
            </a:r>
            <a:endParaRPr lang="en-US" sz="1600" dirty="0" smtClean="0"/>
          </a:p>
          <a:p>
            <a:pPr lvl="2"/>
            <a:r>
              <a:rPr lang="en-US" sz="1400" dirty="0" smtClean="0"/>
              <a:t>~</a:t>
            </a:r>
            <a:r>
              <a:rPr lang="en-US" sz="1400" dirty="0" smtClean="0"/>
              <a:t>5000 </a:t>
            </a:r>
            <a:r>
              <a:rPr lang="en-US" sz="1400" dirty="0" smtClean="0"/>
              <a:t>successful</a:t>
            </a:r>
            <a:r>
              <a:rPr lang="en-US" sz="1400" dirty="0" smtClean="0"/>
              <a:t> VC </a:t>
            </a:r>
            <a:r>
              <a:rPr lang="en-US" sz="1400" dirty="0" smtClean="0"/>
              <a:t>reservations</a:t>
            </a:r>
            <a:r>
              <a:rPr lang="en-US" sz="1400" dirty="0" smtClean="0"/>
              <a:t> from 7</a:t>
            </a:r>
            <a:r>
              <a:rPr lang="en-US" sz="1400" dirty="0" smtClean="0"/>
              <a:t>/2009 till 6</a:t>
            </a:r>
            <a:r>
              <a:rPr lang="en-US" sz="1400" dirty="0" smtClean="0"/>
              <a:t>/</a:t>
            </a:r>
            <a:r>
              <a:rPr lang="en-US" sz="1400" dirty="0" smtClean="0"/>
              <a:t>2010, initiated </a:t>
            </a:r>
            <a:r>
              <a:rPr lang="en-US" sz="1400" dirty="0" smtClean="0"/>
              <a:t>by </a:t>
            </a:r>
            <a:r>
              <a:rPr lang="en-US" sz="1400" dirty="0" err="1" smtClean="0"/>
              <a:t>TeraPaths</a:t>
            </a:r>
            <a:r>
              <a:rPr lang="en-US" sz="1400" dirty="0" smtClean="0"/>
              <a:t> (BNL), </a:t>
            </a:r>
            <a:r>
              <a:rPr lang="en-US" sz="1400" dirty="0" err="1" smtClean="0"/>
              <a:t>LambdaStation</a:t>
            </a:r>
            <a:r>
              <a:rPr lang="en-US" sz="1400" dirty="0" smtClean="0"/>
              <a:t> (FNAL), and </a:t>
            </a:r>
            <a:r>
              <a:rPr lang="en-US" sz="1400" dirty="0" smtClean="0"/>
              <a:t>Phoebus.</a:t>
            </a:r>
            <a:endParaRPr lang="en-US" sz="1400" dirty="0" smtClean="0"/>
          </a:p>
          <a:p>
            <a:pPr lvl="2"/>
            <a:endParaRPr lang="en-US" sz="1600" dirty="0" smtClean="0"/>
          </a:p>
          <a:p>
            <a:r>
              <a:rPr lang="en-US" sz="1800" dirty="0" smtClean="0"/>
              <a:t>ESnet won the </a:t>
            </a:r>
            <a:r>
              <a:rPr lang="en-US" sz="1800" dirty="0" err="1" smtClean="0"/>
              <a:t>Excellence.gov</a:t>
            </a:r>
            <a:r>
              <a:rPr lang="en-US" sz="1800" dirty="0" smtClean="0"/>
              <a:t> “Excellence in Leveraging Technology” </a:t>
            </a:r>
            <a:r>
              <a:rPr lang="en-US" sz="1800" dirty="0" smtClean="0"/>
              <a:t>award based on OSCARS and </a:t>
            </a:r>
            <a:r>
              <a:rPr lang="en-US" sz="1800" dirty="0" smtClean="0"/>
              <a:t>the </a:t>
            </a:r>
            <a:r>
              <a:rPr lang="en-US" sz="1800" dirty="0" smtClean="0"/>
              <a:t>ESnet4 </a:t>
            </a:r>
            <a:r>
              <a:rPr lang="en-US" sz="1800" dirty="0" smtClean="0"/>
              <a:t>network. </a:t>
            </a:r>
          </a:p>
          <a:p>
            <a:r>
              <a:rPr lang="en-US" sz="1800" dirty="0" smtClean="0"/>
              <a:t>And, we also got an </a:t>
            </a:r>
            <a:r>
              <a:rPr lang="en-US" sz="1800" dirty="0" err="1" smtClean="0"/>
              <a:t>InfoWeek</a:t>
            </a:r>
            <a:r>
              <a:rPr lang="en-US" sz="1800" dirty="0" smtClean="0"/>
              <a:t> award.</a:t>
            </a:r>
            <a:endParaRPr lang="en-US" sz="18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OSCARS growth</a:t>
            </a:r>
            <a:endParaRPr lang="en-US" dirty="0" smtClean="0"/>
          </a:p>
        </p:txBody>
      </p:sp>
      <p:sp>
        <p:nvSpPr>
          <p:cNvPr id="630787" name="Rectangle 3"/>
          <p:cNvSpPr>
            <a:spLocks noGrp="1" noChangeArrowheads="1"/>
          </p:cNvSpPr>
          <p:nvPr>
            <p:ph idx="1"/>
          </p:nvPr>
        </p:nvSpPr>
        <p:spPr>
          <a:xfrm>
            <a:off x="198438" y="1451549"/>
            <a:ext cx="8539162" cy="47079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Long-term production circuits: +</a:t>
            </a:r>
            <a:r>
              <a:rPr lang="en-US" sz="1800" b="1" dirty="0" smtClean="0"/>
              <a:t>50%</a:t>
            </a:r>
          </a:p>
          <a:p>
            <a:r>
              <a:rPr lang="en-US" sz="1800" dirty="0" smtClean="0"/>
              <a:t>July 2009: 21</a:t>
            </a:r>
          </a:p>
          <a:p>
            <a:r>
              <a:rPr lang="en-US" sz="1800" dirty="0" smtClean="0"/>
              <a:t>July 2010: 32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Reserved bandwidth: +</a:t>
            </a:r>
            <a:r>
              <a:rPr lang="en-US" sz="1800" b="1" dirty="0" smtClean="0"/>
              <a:t>6</a:t>
            </a:r>
            <a:r>
              <a:rPr lang="en-US" sz="1800" b="1" dirty="0" smtClean="0"/>
              <a:t>0</a:t>
            </a:r>
            <a:r>
              <a:rPr lang="en-US" sz="1800" b="1" dirty="0" smtClean="0"/>
              <a:t>%</a:t>
            </a:r>
            <a:endParaRPr lang="en-US" sz="1800" dirty="0" smtClean="0"/>
          </a:p>
          <a:p>
            <a:r>
              <a:rPr lang="en-US" sz="1800" dirty="0" smtClean="0"/>
              <a:t>2009: ~45 </a:t>
            </a:r>
            <a:r>
              <a:rPr lang="en-US" sz="1800" dirty="0" err="1" smtClean="0"/>
              <a:t>Gbps</a:t>
            </a:r>
            <a:endParaRPr lang="en-US" sz="1800" dirty="0" smtClean="0"/>
          </a:p>
          <a:p>
            <a:r>
              <a:rPr lang="en-US" sz="1800" dirty="0" smtClean="0"/>
              <a:t>2010: ~</a:t>
            </a:r>
            <a:r>
              <a:rPr lang="en-US" sz="1800" dirty="0" smtClean="0"/>
              <a:t>70 </a:t>
            </a:r>
            <a:r>
              <a:rPr lang="en-US" sz="1800" dirty="0" err="1" smtClean="0"/>
              <a:t>Gbps</a:t>
            </a:r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Audience</a:t>
            </a:r>
            <a:r>
              <a:rPr lang="en-US" sz="1800" dirty="0" smtClean="0"/>
              <a:t>:</a:t>
            </a:r>
            <a:r>
              <a:rPr lang="en-US" sz="1800" dirty="0" smtClean="0"/>
              <a:t> </a:t>
            </a:r>
            <a:r>
              <a:rPr lang="en-US" sz="1800" b="1" dirty="0" smtClean="0"/>
              <a:t>x4</a:t>
            </a:r>
            <a:endParaRPr lang="en-US" sz="1800" dirty="0" smtClean="0"/>
          </a:p>
          <a:p>
            <a:r>
              <a:rPr lang="en-US" sz="1800" dirty="0" smtClean="0"/>
              <a:t>July 2009: Single application – LHC</a:t>
            </a:r>
          </a:p>
          <a:p>
            <a:r>
              <a:rPr lang="en-US" sz="1800" dirty="0" smtClean="0"/>
              <a:t>July 2010: Several more use cases in a variety of disciplines</a:t>
            </a:r>
          </a:p>
          <a:p>
            <a:pPr>
              <a:buNone/>
            </a:pPr>
            <a:endParaRPr lang="en-US" sz="1800" dirty="0" smtClean="0"/>
          </a:p>
          <a:p>
            <a:endParaRPr lang="en-US" sz="1800" dirty="0" smtClean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ESnet Circuits diagram</a:t>
            </a:r>
            <a:br>
              <a:rPr lang="en-US" dirty="0" smtClean="0"/>
            </a:br>
            <a:r>
              <a:rPr lang="en-US" sz="2000" dirty="0" smtClean="0"/>
              <a:t>(may cause eyes to water)</a:t>
            </a:r>
            <a:endParaRPr lang="en-US" sz="2000" dirty="0" smtClean="0"/>
          </a:p>
        </p:txBody>
      </p:sp>
      <p:pic>
        <p:nvPicPr>
          <p:cNvPr id="5" name="Content Placeholder 4" descr="0_LATEST-ALL.pn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2753" y="1489025"/>
            <a:ext cx="8586851" cy="488312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.. close parenthesis.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Back to: “Where can I connect to?”</a:t>
            </a:r>
            <a:endParaRPr lang="en-US" dirty="0" smtClean="0"/>
          </a:p>
        </p:txBody>
      </p:sp>
      <p:sp>
        <p:nvSpPr>
          <p:cNvPr id="630787" name="Rectangle 3"/>
          <p:cNvSpPr>
            <a:spLocks noGrp="1" noChangeArrowheads="1"/>
          </p:cNvSpPr>
          <p:nvPr>
            <p:ph idx="1"/>
          </p:nvPr>
        </p:nvSpPr>
        <p:spPr>
          <a:xfrm>
            <a:off x="198438" y="1451549"/>
            <a:ext cx="8539162" cy="4707942"/>
          </a:xfrm>
        </p:spPr>
        <p:txBody>
          <a:bodyPr>
            <a:normAutofit/>
          </a:bodyPr>
          <a:lstStyle/>
          <a:p>
            <a:r>
              <a:rPr lang="en-US" dirty="0" smtClean="0"/>
              <a:t>Other ESnet sites are easiest</a:t>
            </a:r>
          </a:p>
          <a:p>
            <a:pPr lvl="1"/>
            <a:r>
              <a:rPr lang="en-US" dirty="0" smtClean="0"/>
              <a:t>They generally have SDN connections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“VC-enabled” places</a:t>
            </a:r>
          </a:p>
          <a:p>
            <a:pPr lvl="1"/>
            <a:r>
              <a:rPr lang="en-US" dirty="0" smtClean="0"/>
              <a:t>And, a lot of R&amp;E networks are “VC-enabled” in some way or another.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OSCARS can even help you reach other places – i.e. the LBL-Google cloud thing.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VC-enabled Networks: North America</a:t>
            </a:r>
            <a:endParaRPr lang="en-US" dirty="0" smtClean="0"/>
          </a:p>
        </p:txBody>
      </p:sp>
      <p:sp>
        <p:nvSpPr>
          <p:cNvPr id="630787" name="Rectangle 3"/>
          <p:cNvSpPr>
            <a:spLocks noGrp="1" noChangeArrowheads="1"/>
          </p:cNvSpPr>
          <p:nvPr>
            <p:ph idx="1"/>
          </p:nvPr>
        </p:nvSpPr>
        <p:spPr>
          <a:xfrm>
            <a:off x="198438" y="1451549"/>
            <a:ext cx="8539162" cy="470794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ESnet SDN</a:t>
            </a:r>
          </a:p>
          <a:p>
            <a:r>
              <a:rPr lang="en-US" sz="1800" dirty="0" smtClean="0"/>
              <a:t>Internet2 ION</a:t>
            </a:r>
          </a:p>
          <a:p>
            <a:pPr lvl="1"/>
            <a:r>
              <a:rPr lang="en-US" sz="1400" dirty="0" smtClean="0"/>
              <a:t>Internet2 </a:t>
            </a:r>
            <a:r>
              <a:rPr lang="en-US" sz="1400" dirty="0" err="1" smtClean="0"/>
              <a:t>regionals</a:t>
            </a:r>
            <a:endParaRPr lang="en-US" sz="1400" dirty="0" smtClean="0"/>
          </a:p>
          <a:p>
            <a:r>
              <a:rPr lang="en-US" sz="1800" dirty="0" smtClean="0"/>
              <a:t>NLR </a:t>
            </a:r>
            <a:r>
              <a:rPr lang="en-US" sz="1800" dirty="0" err="1" smtClean="0"/>
              <a:t>FrameNet</a:t>
            </a:r>
            <a:endParaRPr lang="en-US" sz="1800" dirty="0" smtClean="0"/>
          </a:p>
          <a:p>
            <a:r>
              <a:rPr lang="en-US" sz="1800" dirty="0" smtClean="0"/>
              <a:t>USLHCNET</a:t>
            </a:r>
          </a:p>
          <a:p>
            <a:r>
              <a:rPr lang="en-US" sz="1800" dirty="0" smtClean="0"/>
              <a:t>CANARIE  </a:t>
            </a:r>
          </a:p>
          <a:p>
            <a:r>
              <a:rPr lang="en-US" sz="1800" dirty="0" smtClean="0"/>
              <a:t>MANLAN</a:t>
            </a:r>
          </a:p>
          <a:p>
            <a:r>
              <a:rPr lang="en-US" sz="1800" dirty="0" err="1" smtClean="0"/>
              <a:t>StarLight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Planned: IRNC transatlantic links</a:t>
            </a:r>
          </a:p>
          <a:p>
            <a:r>
              <a:rPr lang="en-US" sz="1800" dirty="0" smtClean="0"/>
              <a:t>Potential: LHC T2, T3s (over 50 </a:t>
            </a:r>
            <a:r>
              <a:rPr lang="en-US" sz="1800" dirty="0" err="1" smtClean="0"/>
              <a:t>IDCs</a:t>
            </a:r>
            <a:r>
              <a:rPr lang="en-US" sz="1800" dirty="0" smtClean="0"/>
              <a:t>)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Arial" pitchFamily="-65" charset="0"/>
            <a:cs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Arial" pitchFamily="-65" charset="0"/>
            <a:cs typeface="Arial" pitchFamily="-65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Arial" pitchFamily="-65" charset="0"/>
            <a:cs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Arial" pitchFamily="-65" charset="0"/>
            <a:cs typeface="Arial" pitchFamily="-65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73885</TotalTime>
  <Words>1054</Words>
  <Application>Microsoft Macintosh PowerPoint</Application>
  <PresentationFormat>On-screen Show (4:3)</PresentationFormat>
  <Paragraphs>197</Paragraphs>
  <Slides>17</Slides>
  <Notes>16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template</vt:lpstr>
      <vt:lpstr>1_Custom Design</vt:lpstr>
      <vt:lpstr>Virtual Circuits Landscape</vt:lpstr>
      <vt:lpstr>Context and Goals</vt:lpstr>
      <vt:lpstr>The usual questions</vt:lpstr>
      <vt:lpstr>The usual questions</vt:lpstr>
      <vt:lpstr>Parenthesis: OSCARS: an ESnet Production Service</vt:lpstr>
      <vt:lpstr>OSCARS growth</vt:lpstr>
      <vt:lpstr>ESnet Circuits diagram (may cause eyes to water)</vt:lpstr>
      <vt:lpstr>.. close parenthesis. Back to: “Where can I connect to?”</vt:lpstr>
      <vt:lpstr>VC-enabled Networks: North America</vt:lpstr>
      <vt:lpstr>VC-enabled Networks: Europe and Asia</vt:lpstr>
      <vt:lpstr>ESnet VC Connectivity</vt:lpstr>
      <vt:lpstr>Is it really that easy?</vt:lpstr>
      <vt:lpstr>An ESnet-centric View</vt:lpstr>
      <vt:lpstr>Are we fixing this?</vt:lpstr>
      <vt:lpstr>Direct IDC Interoperability</vt:lpstr>
      <vt:lpstr>Interoperability venues  and ESnet collaborators</vt:lpstr>
      <vt:lpstr>Conclusions</vt:lpstr>
    </vt:vector>
  </TitlesOfParts>
  <Company>LBNL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ESnet Defined:  Challenges and Overview   Department of Energy Lehman Review of ESnet February 21-23, 2006</dc:title>
  <dc:creator>wej</dc:creator>
  <cp:lastModifiedBy>Evangelos Chaniotakis</cp:lastModifiedBy>
  <cp:revision>511</cp:revision>
  <dcterms:created xsi:type="dcterms:W3CDTF">2010-07-14T19:34:32Z</dcterms:created>
  <dcterms:modified xsi:type="dcterms:W3CDTF">2010-07-15T03:43:35Z</dcterms:modified>
</cp:coreProperties>
</file>