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393" r:id="rId3"/>
    <p:sldId id="369" r:id="rId4"/>
    <p:sldId id="343" r:id="rId5"/>
    <p:sldId id="261" r:id="rId6"/>
    <p:sldId id="359" r:id="rId7"/>
    <p:sldId id="353" r:id="rId8"/>
    <p:sldId id="262" r:id="rId9"/>
    <p:sldId id="263" r:id="rId10"/>
    <p:sldId id="264" r:id="rId11"/>
    <p:sldId id="337" r:id="rId12"/>
    <p:sldId id="377" r:id="rId13"/>
    <p:sldId id="267" r:id="rId14"/>
    <p:sldId id="342" r:id="rId15"/>
    <p:sldId id="347" r:id="rId16"/>
    <p:sldId id="380" r:id="rId17"/>
    <p:sldId id="382" r:id="rId18"/>
    <p:sldId id="381" r:id="rId19"/>
    <p:sldId id="269" r:id="rId20"/>
    <p:sldId id="271" r:id="rId21"/>
    <p:sldId id="383" r:id="rId22"/>
    <p:sldId id="384" r:id="rId23"/>
    <p:sldId id="370" r:id="rId24"/>
    <p:sldId id="371" r:id="rId25"/>
    <p:sldId id="372" r:id="rId26"/>
    <p:sldId id="386" r:id="rId27"/>
    <p:sldId id="300" r:id="rId28"/>
    <p:sldId id="301" r:id="rId29"/>
    <p:sldId id="303" r:id="rId30"/>
    <p:sldId id="304" r:id="rId31"/>
    <p:sldId id="305" r:id="rId32"/>
    <p:sldId id="306" r:id="rId33"/>
    <p:sldId id="314" r:id="rId34"/>
    <p:sldId id="315" r:id="rId35"/>
    <p:sldId id="387" r:id="rId36"/>
    <p:sldId id="390" r:id="rId37"/>
    <p:sldId id="320" r:id="rId38"/>
    <p:sldId id="322" r:id="rId39"/>
    <p:sldId id="375" r:id="rId40"/>
    <p:sldId id="376" r:id="rId41"/>
    <p:sldId id="323" r:id="rId42"/>
    <p:sldId id="378" r:id="rId43"/>
    <p:sldId id="326" r:id="rId44"/>
    <p:sldId id="327" r:id="rId45"/>
    <p:sldId id="34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7" autoAdjust="0"/>
  </p:normalViewPr>
  <p:slideViewPr>
    <p:cSldViewPr snapToGrid="0" snapToObjects="1" showGuides="1">
      <p:cViewPr varScale="1">
        <p:scale>
          <a:sx n="157" d="100"/>
          <a:sy n="157" d="100"/>
        </p:scale>
        <p:origin x="-104" y="-272"/>
      </p:cViewPr>
      <p:guideLst>
        <p:guide orient="horz" pos="3272"/>
        <p:guide orient="horz" pos="2220"/>
        <p:guide orient="horz" pos="507"/>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4/6/15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4/6/15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974A96-DFFB-C144-8087-15282382EEA9}" type="slidenum">
              <a:rPr lang="en-US" smtClean="0"/>
              <a:pPr>
                <a:defRPr/>
              </a:pPr>
              <a:t>2</a:t>
            </a:fld>
            <a:endParaRPr lang="en-US"/>
          </a:p>
        </p:txBody>
      </p:sp>
    </p:spTree>
    <p:extLst>
      <p:ext uri="{BB962C8B-B14F-4D97-AF65-F5344CB8AC3E}">
        <p14:creationId xmlns:p14="http://schemas.microsoft.com/office/powerpoint/2010/main" val="422994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accommodate TCP, we need a pragmatic</a:t>
            </a:r>
            <a:r>
              <a:rPr lang="en-US" baseline="0" dirty="0" smtClean="0"/>
              <a:t> engineering solution that:</a:t>
            </a:r>
          </a:p>
          <a:p>
            <a:pPr marL="228600" indent="-228600">
              <a:buAutoNum type="arabicParenR"/>
            </a:pPr>
            <a:r>
              <a:rPr lang="en-US" baseline="0" dirty="0" smtClean="0"/>
              <a:t>Addresses the needs</a:t>
            </a:r>
          </a:p>
          <a:p>
            <a:pPr marL="228600" indent="-228600">
              <a:buAutoNum type="arabicParenR"/>
            </a:pPr>
            <a:r>
              <a:rPr lang="en-US" baseline="0" dirty="0" smtClean="0"/>
              <a:t>Is implementable given financial, policy, and cultural constraints</a:t>
            </a:r>
          </a:p>
          <a:p>
            <a:pPr marL="228600" indent="-228600">
              <a:buAutoNum type="arabicParenR"/>
            </a:pPr>
            <a:r>
              <a:rPr lang="en-US" baseline="0" dirty="0" smtClean="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Science DMZ design pattern is a set of </a:t>
            </a:r>
            <a:r>
              <a:rPr lang="en-US" baseline="0" dirty="0" err="1" smtClean="0"/>
              <a:t>composable</a:t>
            </a:r>
            <a:r>
              <a:rPr lang="en-US" baseline="0" dirty="0" smtClean="0"/>
              <a:t> ideas, including:</a:t>
            </a:r>
          </a:p>
          <a:p>
            <a:pPr marL="228600" indent="-228600">
              <a:buAutoNum type="arabicParenR"/>
            </a:pPr>
            <a:r>
              <a:rPr lang="en-US" baseline="0" dirty="0" smtClean="0"/>
              <a:t>The architectural element itself – the Science DMZ enclave</a:t>
            </a:r>
          </a:p>
          <a:p>
            <a:pPr marL="228600" indent="-228600">
              <a:buAutoNum type="arabicParenR"/>
            </a:pPr>
            <a:r>
              <a:rPr lang="en-US" baseline="0" dirty="0" smtClean="0"/>
              <a:t>Appropriate security that does not impact performance</a:t>
            </a:r>
          </a:p>
          <a:p>
            <a:pPr marL="228600" indent="-228600">
              <a:buAutoNum type="arabicParenR"/>
            </a:pPr>
            <a:r>
              <a:rPr lang="en-US" baseline="0" dirty="0" smtClean="0"/>
              <a:t>Dedicated systems – Data Transfer Nodes</a:t>
            </a:r>
          </a:p>
          <a:p>
            <a:pPr marL="228600" indent="-228600">
              <a:buAutoNum type="arabicParenR"/>
            </a:pPr>
            <a:r>
              <a:rPr lang="en-US" baseline="0" dirty="0" smtClean="0"/>
              <a:t>perfSONAR </a:t>
            </a:r>
          </a:p>
          <a:p>
            <a:pPr marL="228600" indent="-228600">
              <a:buAutoNum type="arabicParenR"/>
            </a:pPr>
            <a:endParaRPr lang="en-US" baseline="0" dirty="0" smtClean="0"/>
          </a:p>
          <a:p>
            <a:pPr marL="0" indent="0">
              <a:buNone/>
            </a:pPr>
            <a:r>
              <a:rPr lang="en-US" baseline="0" dirty="0" smtClean="0"/>
              <a:t>The elements of the Science DMZ can be combined in a variety of ways depending on the need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140165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slide is diagram</a:t>
            </a:r>
            <a:r>
              <a:rPr lang="en-US" baseline="0" dirty="0" smtClean="0"/>
              <a:t> for this; just say these things while showing previous slide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39850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 node deep within</a:t>
            </a:r>
            <a:r>
              <a:rPr lang="en-US" baseline="0" dirty="0" smtClean="0"/>
              <a:t> campus infrastructure.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89271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data path</a:t>
            </a:r>
            <a:r>
              <a:rPr lang="en-US" baseline="0" dirty="0" smtClean="0"/>
              <a:t> is susceptible to TCP performance problems stemming from packet loss combined with long distances</a:t>
            </a:r>
          </a:p>
          <a:p>
            <a:endParaRPr lang="en-US" baseline="0" dirty="0" smtClean="0"/>
          </a:p>
          <a:p>
            <a:r>
              <a:rPr lang="en-US" baseline="0" dirty="0" smtClean="0"/>
              <a:t>The red data path is very low latency – loss matters much less here (though too much loss will still cause problems)</a:t>
            </a:r>
          </a:p>
          <a:p>
            <a:endParaRPr lang="en-US" baseline="0" dirty="0" smtClean="0"/>
          </a:p>
          <a:p>
            <a:r>
              <a:rPr lang="en-US" baseline="0" dirty="0" smtClean="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26</a:t>
            </a:fld>
            <a:endParaRPr lang="en-US"/>
          </a:p>
        </p:txBody>
      </p:sp>
    </p:spTree>
    <p:extLst>
      <p:ext uri="{BB962C8B-B14F-4D97-AF65-F5344CB8AC3E}">
        <p14:creationId xmlns:p14="http://schemas.microsoft.com/office/powerpoint/2010/main" val="2902935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Summing up </a:t>
            </a:r>
            <a:r>
              <a:rPr lang="en-US" baseline="0" dirty="0" err="1" smtClean="0"/>
              <a:t>ESnet’s</a:t>
            </a:r>
            <a:r>
              <a:rPr lang="en-US" baseline="0" dirty="0" smtClean="0"/>
              <a:t> vision in one slide, one phrase…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Physical location of instruments, people, computational resources, data.  It just should not matter. </a:t>
            </a:r>
          </a:p>
          <a:p>
            <a:r>
              <a:rPr lang="en-US" baseline="0" dirty="0" smtClean="0"/>
              <a:t>[KSTAR, SNS, ATLAS, EMSL, CRT/NERSC, STAR Detector at RHIC [BNL, NP-funded]]</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latin typeface="Calibri"/>
              </a:rPr>
              <a:pPr>
                <a:defRPr/>
              </a:pPr>
              <a:t>3</a:t>
            </a:fld>
            <a:endParaRPr lang="en-US" dirty="0">
              <a:solidFill>
                <a:prstClr val="black"/>
              </a:solidFill>
              <a:latin typeface="Calibri"/>
            </a:endParaRPr>
          </a:p>
        </p:txBody>
      </p:sp>
    </p:spTree>
    <p:extLst>
      <p:ext uri="{BB962C8B-B14F-4D97-AF65-F5344CB8AC3E}">
        <p14:creationId xmlns:p14="http://schemas.microsoft.com/office/powerpoint/2010/main" val="411096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29</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p>
          <a:p>
            <a:endParaRPr lang="en-US" baseline="0" dirty="0" smtClean="0"/>
          </a:p>
          <a:p>
            <a:r>
              <a:rPr lang="en-US" baseline="0" dirty="0" smtClean="0"/>
              <a:t>=-=-=-</a:t>
            </a:r>
          </a:p>
          <a:p>
            <a:endParaRPr lang="en-US" baseline="0" dirty="0" smtClean="0"/>
          </a:p>
          <a:p>
            <a:r>
              <a:rPr lang="en-US" dirty="0" smtClean="0"/>
              <a:t>Parallelism is important</a:t>
            </a:r>
          </a:p>
          <a:p>
            <a:pPr lvl="1"/>
            <a:r>
              <a:rPr lang="en-US" dirty="0" smtClean="0"/>
              <a:t>It is often easier to achieve a given performance level with four parallel connections than one connection</a:t>
            </a:r>
          </a:p>
          <a:p>
            <a:pPr lvl="1"/>
            <a:r>
              <a:rPr lang="en-US" dirty="0" smtClean="0"/>
              <a:t>Several tools offer parallel transfers, including Globus/</a:t>
            </a:r>
            <a:r>
              <a:rPr lang="en-US" dirty="0" err="1" smtClean="0"/>
              <a:t>GridFTP</a:t>
            </a:r>
            <a:endParaRPr lang="en-US" dirty="0" smtClean="0"/>
          </a:p>
          <a:p>
            <a:r>
              <a:rPr lang="en-US" dirty="0" smtClean="0"/>
              <a:t>Latency interaction is critical</a:t>
            </a:r>
          </a:p>
          <a:p>
            <a:pPr lvl="1"/>
            <a:r>
              <a:rPr lang="en-US" dirty="0" smtClean="0"/>
              <a:t>Wide area data transfers have much higher latency than LAN transfers</a:t>
            </a:r>
          </a:p>
          <a:p>
            <a:pPr lvl="1"/>
            <a:r>
              <a:rPr lang="en-US" dirty="0" smtClean="0"/>
              <a:t>Many tools and protocols assume a LAN</a:t>
            </a:r>
          </a:p>
          <a:p>
            <a:r>
              <a:rPr lang="en-US" dirty="0" smtClean="0"/>
              <a:t>Workflow integration is important</a:t>
            </a:r>
          </a:p>
          <a:p>
            <a:r>
              <a:rPr lang="en-US" dirty="0" smtClean="0"/>
              <a:t>Key tools: Globus Online, HPN-SSH</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have really tight security if you need really tight security – just do it in a way that does not cause performance problems for traffic permitted by policy</a:t>
            </a:r>
          </a:p>
          <a:p>
            <a:endParaRPr lang="en-US" baseline="0" dirty="0" smtClean="0"/>
          </a:p>
          <a:p>
            <a:r>
              <a:rPr lang="en-US" sz="1200" dirty="0" smtClean="0"/>
              <a:t>Collaboration Within The Organization</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226676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life</a:t>
            </a:r>
            <a:r>
              <a:rPr lang="en-US" baseline="0" dirty="0" smtClean="0"/>
              <a:t> example, in front of and in back of a firewall that was dramatically impacting performance  </a:t>
            </a:r>
          </a:p>
          <a:p>
            <a:endParaRPr lang="en-US" baseline="0" dirty="0" smtClean="0"/>
          </a:p>
          <a:p>
            <a:r>
              <a:rPr lang="en-US" baseline="0" dirty="0" smtClean="0"/>
              <a:t>perfSONAR is good at finding these issues</a:t>
            </a:r>
          </a:p>
          <a:p>
            <a:endParaRPr lang="en-US" baseline="0" dirty="0" smtClean="0"/>
          </a:p>
          <a:p>
            <a:r>
              <a:rPr lang="en-US" baseline="0" dirty="0" smtClean="0"/>
              <a:t>Engineers still have to take action to fix the problem</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34</a:t>
            </a:fld>
            <a:endParaRPr lang="en-US" dirty="0"/>
          </a:p>
        </p:txBody>
      </p:sp>
    </p:spTree>
    <p:extLst>
      <p:ext uri="{BB962C8B-B14F-4D97-AF65-F5344CB8AC3E}">
        <p14:creationId xmlns:p14="http://schemas.microsoft.com/office/powerpoint/2010/main" val="3373026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the inside of Building B, it is obvious from a network engineering perspective that this is not a 10Gbps network</a:t>
            </a:r>
          </a:p>
          <a:p>
            <a:pPr lvl="1"/>
            <a:r>
              <a:rPr lang="en-US" dirty="0" smtClean="0"/>
              <a:t>Clearly the maximum per-flow data rate is 1Gbps, not 10Gbps</a:t>
            </a:r>
          </a:p>
          <a:p>
            <a:pPr lvl="1"/>
            <a:r>
              <a:rPr lang="en-US" dirty="0" smtClean="0"/>
              <a:t>However, if you convert the buildings into network elements while keeping their internals intact, you get routers and firewalls</a:t>
            </a:r>
          </a:p>
          <a:p>
            <a:pPr lvl="1"/>
            <a:r>
              <a:rPr lang="en-US" dirty="0" smtClean="0"/>
              <a:t>What firewall did the organization buy?  What’s inside it?</a:t>
            </a:r>
          </a:p>
          <a:p>
            <a:pPr lvl="1"/>
            <a:r>
              <a:rPr lang="en-US" dirty="0" smtClean="0"/>
              <a:t>Those little 1G “switches” are firewall processors</a:t>
            </a:r>
          </a:p>
          <a:p>
            <a:r>
              <a:rPr lang="en-US" dirty="0" smtClean="0"/>
              <a:t>This parallel firewall architecture has been in use for years</a:t>
            </a:r>
          </a:p>
          <a:p>
            <a:pPr lvl="1"/>
            <a:r>
              <a:rPr lang="en-US" dirty="0" smtClean="0"/>
              <a:t>Slower processors are cheaper</a:t>
            </a:r>
          </a:p>
          <a:p>
            <a:pPr lvl="1"/>
            <a:r>
              <a:rPr lang="en-US" dirty="0" smtClean="0"/>
              <a:t>Typically fine for a commodity traffic load</a:t>
            </a:r>
          </a:p>
          <a:p>
            <a:pPr lvl="1"/>
            <a:r>
              <a:rPr lang="en-US" dirty="0" smtClean="0"/>
              <a:t>Therefore, this design is cost competitive and common</a:t>
            </a:r>
          </a:p>
          <a:p>
            <a:r>
              <a:rPr lang="en-US" dirty="0" smtClean="0"/>
              <a:t>This mangles TCP (see results from </a:t>
            </a:r>
            <a:r>
              <a:rPr lang="en-US" dirty="0" err="1" smtClean="0"/>
              <a:t>perfSONAR</a:t>
            </a:r>
            <a:r>
              <a:rPr lang="en-US" dirty="0" smtClean="0"/>
              <a:t>).  </a:t>
            </a:r>
          </a:p>
          <a:p>
            <a:pPr lvl="1"/>
            <a:r>
              <a:rPr lang="en-US" dirty="0" smtClean="0"/>
              <a:t>Packets are forced out of order</a:t>
            </a:r>
          </a:p>
          <a:p>
            <a:pPr lvl="1"/>
            <a:r>
              <a:rPr lang="en-US" dirty="0" smtClean="0"/>
              <a:t>Delay occurs as we queue for access to a processor (even just to verify state and continue on)</a:t>
            </a:r>
          </a:p>
          <a:p>
            <a:pPr lvl="1"/>
            <a:r>
              <a:rPr lang="en-US" dirty="0" smtClean="0"/>
              <a:t>Delay and ordering matter to TCP – all flows are reduced.  The larger ones just feel it more</a:t>
            </a:r>
          </a:p>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35</a:t>
            </a:fld>
            <a:endParaRPr lang="en-US"/>
          </a:p>
        </p:txBody>
      </p:sp>
    </p:spTree>
    <p:extLst>
      <p:ext uri="{BB962C8B-B14F-4D97-AF65-F5344CB8AC3E}">
        <p14:creationId xmlns:p14="http://schemas.microsoft.com/office/powerpoint/2010/main" val="776761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“But wait – we don’t do this anymore!”</a:t>
            </a:r>
          </a:p>
          <a:p>
            <a:pPr lvl="1"/>
            <a:r>
              <a:rPr lang="en-US" sz="2400" dirty="0" smtClean="0"/>
              <a:t>It is true that vendors are working toward line-rate 10G firewalls, and some may even have them now</a:t>
            </a:r>
          </a:p>
          <a:p>
            <a:pPr lvl="1"/>
            <a:r>
              <a:rPr lang="en-US" sz="2400" dirty="0" smtClean="0"/>
              <a:t>10GE has been deployed in science environments for over 10 years</a:t>
            </a:r>
          </a:p>
          <a:p>
            <a:pPr lvl="1"/>
            <a:r>
              <a:rPr lang="en-US" sz="2400" dirty="0" smtClean="0"/>
              <a:t>Firewall internals have only recently started to catch up with the 10G world</a:t>
            </a:r>
          </a:p>
          <a:p>
            <a:pPr lvl="1"/>
            <a:r>
              <a:rPr lang="en-US" sz="2400" dirty="0" smtClean="0"/>
              <a:t>100GE is being deployed now, 40Gbps host interfaces are available now</a:t>
            </a:r>
          </a:p>
          <a:p>
            <a:pPr lvl="1"/>
            <a:r>
              <a:rPr lang="en-US" sz="2400" dirty="0" smtClean="0"/>
              <a:t>Firewalls are behind again</a:t>
            </a:r>
          </a:p>
          <a:p>
            <a:r>
              <a:rPr lang="en-US" sz="2600" dirty="0" smtClean="0"/>
              <a:t>In general, IT shops want to get 5+ years out of a firewall purchase</a:t>
            </a:r>
          </a:p>
          <a:p>
            <a:pPr lvl="1"/>
            <a:r>
              <a:rPr lang="en-US" sz="2400" dirty="0" smtClean="0"/>
              <a:t>This often means that the firewall is years behind the technology curve</a:t>
            </a:r>
          </a:p>
          <a:p>
            <a:pPr lvl="1"/>
            <a:r>
              <a:rPr lang="en-US" sz="2400" dirty="0" smtClean="0"/>
              <a:t>Whatever you deploy now, that’s the hardware feature set you get</a:t>
            </a:r>
          </a:p>
          <a:p>
            <a:pPr lvl="1"/>
            <a:r>
              <a:rPr lang="en-US" sz="2400" dirty="0" smtClean="0"/>
              <a:t>When a new science project tries to deploy data-intensive resources, they get whatever feature set was purchased several years ago</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36</a:t>
            </a:fld>
            <a:endParaRPr lang="en-US" dirty="0"/>
          </a:p>
        </p:txBody>
      </p:sp>
    </p:spTree>
    <p:extLst>
      <p:ext uri="{BB962C8B-B14F-4D97-AF65-F5344CB8AC3E}">
        <p14:creationId xmlns:p14="http://schemas.microsoft.com/office/powerpoint/2010/main" val="2554751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struggle in engagement – management, engineering, and users often have dug in on bad behavior.  </a:t>
            </a:r>
          </a:p>
          <a:p>
            <a:pPr marL="0" indent="0">
              <a:buFontTx/>
              <a:buNone/>
            </a:pPr>
            <a:endParaRPr lang="en-US" baseline="0" dirty="0" smtClean="0"/>
          </a:p>
          <a:p>
            <a:pPr marL="0" indent="0">
              <a:buFontTx/>
              <a:buNone/>
            </a:pPr>
            <a:r>
              <a:rPr lang="en-US" baseline="0" dirty="0" smtClean="0"/>
              <a:t>This amounts a capability gap – there is a disconnect from the capabilities of the network and the ability of the scientists to effectively use it</a:t>
            </a:r>
          </a:p>
          <a:p>
            <a:pPr marL="0" indent="0">
              <a:buFontTx/>
              <a:buNone/>
            </a:pPr>
            <a:endParaRPr lang="en-US" baseline="0" dirty="0" smtClean="0"/>
          </a:p>
          <a:p>
            <a:pPr marL="0" indent="0">
              <a:buFontTx/>
              <a:buNone/>
            </a:pPr>
            <a:r>
              <a:rPr lang="en-US" baseline="0" dirty="0" smtClean="0"/>
              <a:t>To fix this, we need to get everyone working toward a common goal:</a:t>
            </a:r>
          </a:p>
          <a:p>
            <a:pPr marL="0" indent="0">
              <a:buFontTx/>
              <a:buNone/>
            </a:pPr>
            <a:endParaRPr lang="en-US" baseline="0" dirty="0" smtClean="0"/>
          </a:p>
          <a:p>
            <a:pPr marL="0" indent="0">
              <a:buFontTx/>
              <a:buNone/>
            </a:pPr>
            <a:r>
              <a:rPr lang="en-US" baseline="0" dirty="0" smtClean="0"/>
              <a:t> - Management must fund and support the base needs of research</a:t>
            </a:r>
          </a:p>
          <a:p>
            <a:pPr marL="0" indent="0">
              <a:buFontTx/>
              <a:buNone/>
            </a:pPr>
            <a:endParaRPr lang="en-US" baseline="0" dirty="0" smtClean="0"/>
          </a:p>
          <a:p>
            <a:pPr marL="0" indent="0">
              <a:buFontTx/>
              <a:buNone/>
            </a:pPr>
            <a:r>
              <a:rPr lang="en-US" baseline="0" dirty="0" smtClean="0"/>
              <a:t> - IT is there to support the users in doing things correctly, and having all components work</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38</a:t>
            </a:fld>
            <a:endParaRPr lang="en-US" dirty="0"/>
          </a:p>
        </p:txBody>
      </p:sp>
    </p:spTree>
    <p:extLst>
      <p:ext uri="{BB962C8B-B14F-4D97-AF65-F5344CB8AC3E}">
        <p14:creationId xmlns:p14="http://schemas.microsoft.com/office/powerpoint/2010/main" val="220248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42</a:t>
            </a:fld>
            <a:endParaRPr lang="en-US"/>
          </a:p>
        </p:txBody>
      </p:sp>
    </p:spTree>
    <p:extLst>
      <p:ext uri="{BB962C8B-B14F-4D97-AF65-F5344CB8AC3E}">
        <p14:creationId xmlns:p14="http://schemas.microsoft.com/office/powerpoint/2010/main" val="3867564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295444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workshops for all six program offices within the DOE office of Science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80660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succinctly</a:t>
            </a:r>
            <a:r>
              <a:rPr lang="en-US" baseline="0" dirty="0" smtClean="0"/>
              <a:t> describes </a:t>
            </a:r>
            <a:r>
              <a:rPr lang="en-US" dirty="0" smtClean="0"/>
              <a:t>what the end</a:t>
            </a:r>
            <a:r>
              <a:rPr lang="en-US" baseline="0" dirty="0" smtClean="0"/>
              <a:t> to end data path must achieve – network, hosts, storage, application</a:t>
            </a:r>
            <a:endParaRPr lang="en-US" dirty="0" smtClean="0"/>
          </a:p>
          <a:p>
            <a:r>
              <a:rPr lang="en-US" dirty="0" smtClean="0"/>
              <a:t>Green: &lt;=</a:t>
            </a:r>
            <a:r>
              <a:rPr lang="en-US" baseline="0" dirty="0" smtClean="0"/>
              <a:t> 100Mbps Throughput (almost all domestic locations can do this) – less than Fast Ethernet!</a:t>
            </a:r>
          </a:p>
          <a:p>
            <a:r>
              <a:rPr lang="en-US" baseline="0" dirty="0" smtClean="0"/>
              <a:t>Black: 100Mbps to 10Gbps Throughput (most major research institutions can do this, if its running clean)</a:t>
            </a:r>
          </a:p>
          <a:p>
            <a:r>
              <a:rPr lang="en-US" baseline="0" dirty="0" smtClean="0"/>
              <a:t>Blue 10Gbps to 100Gbps Throughput (emerging at major locations)</a:t>
            </a:r>
          </a:p>
          <a:p>
            <a:r>
              <a:rPr lang="en-US" baseline="0" dirty="0" smtClean="0"/>
              <a:t>Orange &gt; 100Gbps Throughput (future for many)</a:t>
            </a:r>
          </a:p>
          <a:p>
            <a:r>
              <a:rPr lang="en-US" baseline="0" dirty="0" smtClean="0"/>
              <a:t>Note: 1TB/hour and 100TB/week fit easily within 10G of throughput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324830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a:t>
            </a:r>
            <a:r>
              <a:rPr lang="en-US" baseline="0" dirty="0" smtClean="0"/>
              <a:t> are key.  However, the user interface runs on systems at the edges.</a:t>
            </a:r>
          </a:p>
          <a:p>
            <a:endParaRPr lang="en-US" baseline="0" dirty="0" smtClean="0"/>
          </a:p>
          <a:p>
            <a:r>
              <a:rPr lang="en-US" baseline="0" dirty="0" smtClean="0"/>
              <a:t>The ordered list of important items is derived from the users of the network:</a:t>
            </a:r>
          </a:p>
          <a:p>
            <a:pPr marL="0" indent="0">
              <a:buFontTx/>
              <a:buNone/>
            </a:pPr>
            <a:r>
              <a:rPr lang="en-US" baseline="0" dirty="0" smtClean="0"/>
              <a:t>1) If a tool doesn’t behave correctly, the tool is broken – get another tool</a:t>
            </a:r>
            <a:endParaRPr lang="en-US" baseline="0" dirty="0"/>
          </a:p>
          <a:p>
            <a:pPr marL="0" indent="0">
              <a:buFontTx/>
              <a:buNone/>
            </a:pPr>
            <a:r>
              <a:rPr lang="en-US" baseline="0" dirty="0" smtClean="0"/>
              <a:t>2) If the tool doesn’t behave consistently, I can’t organize my life</a:t>
            </a:r>
          </a:p>
          <a:p>
            <a:pPr marL="0" indent="0">
              <a:buFontTx/>
              <a:buNone/>
            </a:pPr>
            <a:r>
              <a:rPr lang="en-US" baseline="0" dirty="0" smtClean="0"/>
              <a:t>3) Among the tools that behave correctly and consistently, choose the tool with the required performance that is easiest to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49371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22098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597275" cy="1325033"/>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sp>
        <p:nvSpPr>
          <p:cNvPr id="11" name="Text Placeholder 10"/>
          <p:cNvSpPr>
            <a:spLocks noGrp="1"/>
          </p:cNvSpPr>
          <p:nvPr>
            <p:ph type="body" sz="quarter" idx="13"/>
          </p:nvPr>
        </p:nvSpPr>
        <p:spPr>
          <a:xfrm>
            <a:off x="5116513" y="3868738"/>
            <a:ext cx="3570287" cy="132556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97313"/>
            <a:ext cx="7772400" cy="1362075"/>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4/6/15</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mailto:engage@es.net"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engage@es.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hyperlink" Target="mailto:engage@es.net"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jpeg"/><Relationship Id="rId10"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engage@es.ne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engage@es.ne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hyperlink" Target="mailto:engage@e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ngage@es.ne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engage@es.ne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45.gif"/><Relationship Id="rId5" Type="http://schemas.openxmlformats.org/officeDocument/2006/relationships/image" Target="../media/image46.png"/><Relationship Id="rId6" Type="http://schemas.openxmlformats.org/officeDocument/2006/relationships/image" Target="../media/image33.png"/><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mailto:sympa@lists.lbl.gov"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g"/><Relationship Id="rId6"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hyperlink" Target="mailto:engage@es.net" TargetMode="External"/><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engage@e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smtClean="0"/>
              <a:t>The Science DMZ: </a:t>
            </a:r>
            <a:br>
              <a:rPr lang="en-US" dirty="0" smtClean="0"/>
            </a:br>
            <a:r>
              <a:rPr lang="en-US" dirty="0" smtClean="0"/>
              <a:t>A Network Design Pattern for Data-Intensive Science</a:t>
            </a:r>
            <a:endParaRPr lang="en-US" dirty="0"/>
          </a:p>
        </p:txBody>
      </p:sp>
      <p:sp>
        <p:nvSpPr>
          <p:cNvPr id="3" name="Subtitle 2"/>
          <p:cNvSpPr>
            <a:spLocks noGrp="1"/>
          </p:cNvSpPr>
          <p:nvPr>
            <p:ph type="subTitle" idx="1"/>
          </p:nvPr>
        </p:nvSpPr>
        <p:spPr>
          <a:xfrm>
            <a:off x="904874" y="4179190"/>
            <a:ext cx="3912903" cy="1325033"/>
          </a:xfrm>
        </p:spPr>
        <p:txBody>
          <a:bodyPr>
            <a:noAutofit/>
          </a:bodyPr>
          <a:lstStyle/>
          <a:p>
            <a:pPr>
              <a:spcBef>
                <a:spcPts val="300"/>
              </a:spcBef>
              <a:spcAft>
                <a:spcPts val="300"/>
              </a:spcAft>
            </a:pPr>
            <a:r>
              <a:rPr lang="en-US" sz="1800" b="1" dirty="0" smtClean="0">
                <a:latin typeface="Arial Narrow" charset="0"/>
              </a:rPr>
              <a:t>Jason </a:t>
            </a:r>
            <a:r>
              <a:rPr lang="en-US" sz="1800" b="1" dirty="0">
                <a:latin typeface="Arial Narrow" charset="0"/>
              </a:rPr>
              <a:t>Zurawski – </a:t>
            </a:r>
            <a:r>
              <a:rPr lang="en-US" sz="1800" b="1" dirty="0">
                <a:latin typeface="Arial Narrow" charset="0"/>
                <a:hlinkClick r:id="rId2"/>
              </a:rPr>
              <a:t>zurawski@</a:t>
            </a:r>
            <a:r>
              <a:rPr lang="en-US" sz="1800" b="1" dirty="0" smtClean="0">
                <a:latin typeface="Arial Narrow" charset="0"/>
                <a:hlinkClick r:id="rId2"/>
              </a:rPr>
              <a:t>es.net</a:t>
            </a:r>
            <a:r>
              <a:rPr lang="en-US" sz="1800" b="1" dirty="0" smtClean="0">
                <a:latin typeface="Arial Narrow" charset="0"/>
              </a:rPr>
              <a:t> </a:t>
            </a:r>
            <a:endParaRPr lang="en-US" sz="1800" b="1" dirty="0">
              <a:latin typeface="Arial Narrow" charset="0"/>
            </a:endParaRPr>
          </a:p>
          <a:p>
            <a:pPr>
              <a:spcBef>
                <a:spcPts val="300"/>
              </a:spcBef>
              <a:spcAft>
                <a:spcPts val="300"/>
              </a:spcAft>
            </a:pPr>
            <a:r>
              <a:rPr lang="en-US" sz="1800" dirty="0" smtClean="0">
                <a:latin typeface="Arial Narrow" charset="0"/>
              </a:rPr>
              <a:t>Science Engagement Engineer, ESnet</a:t>
            </a:r>
          </a:p>
          <a:p>
            <a:pPr>
              <a:spcBef>
                <a:spcPts val="300"/>
              </a:spcBef>
              <a:spcAft>
                <a:spcPts val="300"/>
              </a:spcAft>
            </a:pPr>
            <a:r>
              <a:rPr lang="en-US" sz="1800" dirty="0" smtClean="0">
                <a:latin typeface="Arial Narrow" charset="0"/>
              </a:rPr>
              <a:t>Lawrence </a:t>
            </a:r>
            <a:r>
              <a:rPr lang="en-US" sz="1800" dirty="0">
                <a:latin typeface="Arial Narrow" charset="0"/>
              </a:rPr>
              <a:t>Berkeley National Laboratory</a:t>
            </a:r>
          </a:p>
        </p:txBody>
      </p:sp>
      <p:sp>
        <p:nvSpPr>
          <p:cNvPr id="6" name="Text Placeholder 5"/>
          <p:cNvSpPr>
            <a:spLocks noGrp="1"/>
          </p:cNvSpPr>
          <p:nvPr>
            <p:ph type="body" sz="quarter" idx="13"/>
          </p:nvPr>
        </p:nvSpPr>
        <p:spPr>
          <a:xfrm>
            <a:off x="5106987" y="4178661"/>
            <a:ext cx="3570287" cy="1325562"/>
          </a:xfrm>
        </p:spPr>
        <p:txBody>
          <a:bodyPr/>
          <a:lstStyle/>
          <a:p>
            <a:pPr>
              <a:spcBef>
                <a:spcPct val="20000"/>
              </a:spcBef>
            </a:pPr>
            <a:r>
              <a:rPr lang="en-US" dirty="0">
                <a:solidFill>
                  <a:schemeClr val="accent5"/>
                </a:solidFill>
              </a:rPr>
              <a:t>Southern Partnership in Advanced Networking</a:t>
            </a:r>
          </a:p>
          <a:p>
            <a:pPr>
              <a:spcBef>
                <a:spcPct val="20000"/>
              </a:spcBef>
            </a:pPr>
            <a:r>
              <a:rPr lang="en-US" dirty="0">
                <a:solidFill>
                  <a:schemeClr val="accent5"/>
                </a:solidFill>
              </a:rPr>
              <a:t>April 8</a:t>
            </a:r>
            <a:r>
              <a:rPr lang="en-US" baseline="30000" dirty="0">
                <a:solidFill>
                  <a:schemeClr val="accent5"/>
                </a:solidFill>
              </a:rPr>
              <a:t>th</a:t>
            </a:r>
            <a:r>
              <a:rPr lang="en-US" dirty="0">
                <a:solidFill>
                  <a:schemeClr val="accent5"/>
                </a:solidFill>
              </a:rPr>
              <a:t> 2015</a:t>
            </a:r>
            <a:endParaRPr lang="en-US" dirty="0">
              <a:solidFill>
                <a:schemeClr val="accent5"/>
              </a:solidFill>
            </a:endParaRPr>
          </a:p>
        </p:txBody>
      </p:sp>
      <p:cxnSp>
        <p:nvCxnSpPr>
          <p:cNvPr id="5" name="Straight Connector 4"/>
          <p:cNvCxnSpPr/>
          <p:nvPr/>
        </p:nvCxnSpPr>
        <p:spPr>
          <a:xfrm>
            <a:off x="4817777" y="4188430"/>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35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b="1" i="1" dirty="0" smtClean="0"/>
              <a:t>Packet loss </a:t>
            </a:r>
            <a:r>
              <a:rPr lang="en-US" dirty="0" smtClean="0"/>
              <a:t>in conjunction with </a:t>
            </a:r>
            <a:r>
              <a:rPr lang="en-US" b="1" i="1" dirty="0" smtClean="0"/>
              <a:t>latency</a:t>
            </a:r>
            <a:r>
              <a:rPr lang="en-US" dirty="0" smtClean="0"/>
              <a:t> is a performance killer</a:t>
            </a:r>
          </a:p>
          <a:p>
            <a:pPr lvl="2"/>
            <a:r>
              <a:rPr lang="en-US" dirty="0" smtClean="0"/>
              <a:t>We can address the first, science hasn’t fixed the 2</a:t>
            </a:r>
            <a:r>
              <a:rPr lang="en-US" baseline="30000" dirty="0" smtClean="0"/>
              <a:t>nd</a:t>
            </a:r>
            <a:r>
              <a:rPr lang="en-US" dirty="0" smtClean="0"/>
              <a:t> (yet)</a:t>
            </a:r>
          </a:p>
          <a:p>
            <a:pPr lvl="1"/>
            <a:r>
              <a:rPr lang="en-US" dirty="0"/>
              <a:t>Like it or not, TCP is used for the vast majority of data transfer </a:t>
            </a:r>
            <a:r>
              <a:rPr lang="en-US" dirty="0" smtClean="0"/>
              <a:t>applications (more than 95% of ESnet traffic is TCP)</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11113"/>
            <a:ext cx="7285038" cy="114300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8"/>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8" y="3790950"/>
            <a:ext cx="928687" cy="465138"/>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50"/>
            <a:ext cx="1281112" cy="465138"/>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8"/>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0"/>
            <a:ext cx="156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8" y="5880100"/>
            <a:ext cx="198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5" y="5878513"/>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0" y="2514600"/>
            <a:ext cx="338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2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24" name="Picture 23" descr="31f44001cd29ce7ecc28347a8baf06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7518" y="6363368"/>
            <a:ext cx="2378445" cy="494632"/>
          </a:xfrm>
          <a:prstGeom prst="rect">
            <a:avLst/>
          </a:prstGeom>
        </p:spPr>
      </p:pic>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9821"/>
            <a:ext cx="8229600" cy="1143000"/>
          </a:xfrm>
        </p:spPr>
        <p:txBody>
          <a:bodyPr/>
          <a:lstStyle/>
          <a:p>
            <a:r>
              <a:rPr lang="en-US" dirty="0" smtClean="0"/>
              <a:t>Lets Talk Performance …</a:t>
            </a:r>
            <a:endParaRPr lang="en-US" dirty="0"/>
          </a:p>
        </p:txBody>
      </p:sp>
      <p:sp>
        <p:nvSpPr>
          <p:cNvPr id="7" name="Content Placeholder 6"/>
          <p:cNvSpPr>
            <a:spLocks noGrp="1"/>
          </p:cNvSpPr>
          <p:nvPr>
            <p:ph idx="1"/>
          </p:nvPr>
        </p:nvSpPr>
        <p:spPr>
          <a:xfrm>
            <a:off x="457200" y="1125703"/>
            <a:ext cx="4592615" cy="2393293"/>
          </a:xfrm>
        </p:spPr>
        <p:txBody>
          <a:bodyPr>
            <a:normAutofit fontScale="92500" lnSpcReduction="20000"/>
          </a:bodyPr>
          <a:lstStyle/>
          <a:p>
            <a:pPr marL="0" indent="0">
              <a:buNone/>
            </a:pPr>
            <a:r>
              <a:rPr lang="en-US" sz="2200" dirty="0"/>
              <a:t>"In any large system, there is always something broken.</a:t>
            </a:r>
            <a:r>
              <a:rPr lang="en-US" sz="2200" dirty="0" smtClean="0"/>
              <a:t>”</a:t>
            </a:r>
            <a:endParaRPr lang="en-US" sz="2200" dirty="0"/>
          </a:p>
          <a:p>
            <a:pPr marL="0" indent="0">
              <a:buNone/>
            </a:pPr>
            <a:r>
              <a:rPr lang="en-US" sz="2200" dirty="0"/>
              <a:t>	</a:t>
            </a:r>
            <a:r>
              <a:rPr lang="en-US" sz="2200" b="1" i="1" dirty="0"/>
              <a:t>Jon </a:t>
            </a:r>
            <a:r>
              <a:rPr lang="en-US" sz="2200" b="1" i="1" dirty="0" err="1" smtClean="0"/>
              <a:t>Postel</a:t>
            </a:r>
            <a:endParaRPr lang="en-US" sz="2200" b="1" i="1" dirty="0" smtClean="0"/>
          </a:p>
          <a:p>
            <a:pPr marL="0" indent="0">
              <a:buNone/>
            </a:pPr>
            <a:endParaRPr lang="en-US" dirty="0" smtClean="0"/>
          </a:p>
          <a:p>
            <a:pPr marL="0" indent="0">
              <a:buNone/>
            </a:pPr>
            <a:endParaRPr lang="en-US" dirty="0" smtClean="0"/>
          </a:p>
          <a:p>
            <a:r>
              <a:rPr lang="en-US" dirty="0" smtClean="0"/>
              <a:t>Modern networks are occasionally designed to be </a:t>
            </a:r>
            <a:r>
              <a:rPr lang="en-US" i="1" dirty="0" smtClean="0"/>
              <a:t>one-size-fits-most</a:t>
            </a:r>
          </a:p>
        </p:txBody>
      </p:sp>
      <p:sp>
        <p:nvSpPr>
          <p:cNvPr id="10" name="Content Placeholder 6"/>
          <p:cNvSpPr txBox="1">
            <a:spLocks/>
          </p:cNvSpPr>
          <p:nvPr/>
        </p:nvSpPr>
        <p:spPr>
          <a:xfrm>
            <a:off x="457199" y="3356410"/>
            <a:ext cx="8593237" cy="3139577"/>
          </a:xfrm>
          <a:prstGeom prst="rect">
            <a:avLst/>
          </a:prstGeom>
        </p:spPr>
        <p:txBody>
          <a:bodyPr vert="horz" lIns="91440" tIns="45720" rIns="91440" bIns="45720" rtlCol="0">
            <a:normAutofit fontScale="92500" lnSpcReduction="1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spcBef>
                <a:spcPts val="880"/>
              </a:spcBef>
              <a:buClr>
                <a:schemeClr val="accent1"/>
              </a:buClr>
              <a:buSzTx/>
              <a:buFont typeface="Arial"/>
              <a:buChar char="•"/>
            </a:pPr>
            <a:r>
              <a:rPr lang="en-US" dirty="0"/>
              <a:t>e.g. if you have ever heard the phrase “converged network”, the design is to facilitate CIA (Confidentiality, Integrity, Availability</a:t>
            </a:r>
            <a:r>
              <a:rPr lang="en-US" dirty="0" smtClean="0"/>
              <a:t>)</a:t>
            </a:r>
          </a:p>
          <a:p>
            <a:pPr lvl="1"/>
            <a:r>
              <a:rPr lang="en-US" dirty="0" smtClean="0"/>
              <a:t>This is not bad for protecting the HVAC system from hackers.</a:t>
            </a:r>
          </a:p>
          <a:p>
            <a:r>
              <a:rPr lang="en-US" dirty="0" smtClean="0"/>
              <a:t>Causes of friction/packet loss:</a:t>
            </a:r>
          </a:p>
          <a:p>
            <a:pPr lvl="1"/>
            <a:r>
              <a:rPr lang="en-US" dirty="0" smtClean="0"/>
              <a:t>Small buffers on the network gear and hosts</a:t>
            </a:r>
          </a:p>
          <a:p>
            <a:pPr lvl="1"/>
            <a:r>
              <a:rPr lang="en-US" dirty="0" smtClean="0"/>
              <a:t>Incorrect application choice</a:t>
            </a:r>
          </a:p>
          <a:p>
            <a:pPr lvl="1"/>
            <a:r>
              <a:rPr lang="en-US" dirty="0" smtClean="0"/>
              <a:t>Packet disruption caused by overzealous security</a:t>
            </a:r>
          </a:p>
          <a:p>
            <a:pPr lvl="1"/>
            <a:r>
              <a:rPr lang="en-US" dirty="0" smtClean="0"/>
              <a:t>Congestion from herds of mice</a:t>
            </a:r>
          </a:p>
          <a:p>
            <a:r>
              <a:rPr lang="en-US" dirty="0" smtClean="0"/>
              <a:t>It all starts with knowing your users, and knowing your network</a:t>
            </a:r>
            <a:endParaRPr lang="en-US" dirty="0"/>
          </a:p>
        </p:txBody>
      </p:sp>
      <p:sp>
        <p:nvSpPr>
          <p:cNvPr id="1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2" name="Picture 1" descr="IMG_15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815" y="355945"/>
            <a:ext cx="4000621" cy="3000466"/>
          </a:xfrm>
          <a:prstGeom prst="rect">
            <a:avLst/>
          </a:prstGeom>
        </p:spPr>
      </p:pic>
    </p:spTree>
    <p:extLst>
      <p:ext uri="{BB962C8B-B14F-4D97-AF65-F5344CB8AC3E}">
        <p14:creationId xmlns:p14="http://schemas.microsoft.com/office/powerpoint/2010/main" val="23155004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Putting A Solution Together</a:t>
            </a:r>
            <a:endParaRPr lang="en-US" sz="3200" dirty="0"/>
          </a:p>
        </p:txBody>
      </p:sp>
      <p:sp>
        <p:nvSpPr>
          <p:cNvPr id="3" name="Content Placeholder 2"/>
          <p:cNvSpPr>
            <a:spLocks noGrp="1"/>
          </p:cNvSpPr>
          <p:nvPr>
            <p:ph idx="1"/>
          </p:nvPr>
        </p:nvSpPr>
        <p:spPr>
          <a:xfrm>
            <a:off x="457200" y="1324013"/>
            <a:ext cx="4123559" cy="2944155"/>
          </a:xfrm>
        </p:spPr>
        <p:txBody>
          <a:bodyPr>
            <a:normAutofit fontScale="85000" lnSpcReduction="20000"/>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r>
              <a:rPr lang="en-US" dirty="0" smtClean="0"/>
              <a:t>Easy adoption (for all stakeholders) is critical</a:t>
            </a:r>
          </a:p>
          <a:p>
            <a:pPr lvl="1"/>
            <a:r>
              <a:rPr lang="en-US" dirty="0" smtClean="0"/>
              <a:t>Large laboratories and universities have extensive IT deployments</a:t>
            </a:r>
          </a:p>
          <a:p>
            <a:pPr lvl="1"/>
            <a:r>
              <a:rPr lang="en-US" dirty="0"/>
              <a:t>Small universities/facilities have overworked/understaffed IT departments</a:t>
            </a:r>
          </a:p>
          <a:p>
            <a:pPr lvl="1"/>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8" name="Content Placeholder 2"/>
          <p:cNvSpPr txBox="1">
            <a:spLocks/>
          </p:cNvSpPr>
          <p:nvPr/>
        </p:nvSpPr>
        <p:spPr>
          <a:xfrm>
            <a:off x="457200" y="4181840"/>
            <a:ext cx="8229600" cy="2308298"/>
          </a:xfrm>
          <a:prstGeom prst="rect">
            <a:avLst/>
          </a:prstGeom>
        </p:spPr>
        <p:txBody>
          <a:bodyPr vert="horz" lIns="91440" tIns="45720" rIns="91440" bIns="45720" rtlCol="0">
            <a:normAutofit fontScale="850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Drastic change is prohibitively difficult</a:t>
            </a:r>
          </a:p>
          <a:p>
            <a:r>
              <a:rPr lang="en-US" dirty="0" err="1" smtClean="0"/>
              <a:t>Cybersecurity</a:t>
            </a:r>
            <a:r>
              <a:rPr lang="en-US" dirty="0" smtClean="0"/>
              <a:t> – </a:t>
            </a:r>
            <a:r>
              <a:rPr lang="en-US" b="1" i="1" dirty="0" smtClean="0">
                <a:solidFill>
                  <a:srgbClr val="FF6600"/>
                </a:solidFill>
              </a:rPr>
              <a:t>defensible without compromising performance</a:t>
            </a:r>
          </a:p>
          <a:p>
            <a:r>
              <a:rPr lang="en-US" dirty="0" smtClean="0"/>
              <a:t>Borrow ideas from traditional network security</a:t>
            </a:r>
          </a:p>
          <a:p>
            <a:pPr lvl="1"/>
            <a:r>
              <a:rPr lang="en-US" dirty="0" smtClean="0"/>
              <a:t>Traditional DMZ</a:t>
            </a:r>
          </a:p>
          <a:p>
            <a:pPr lvl="2"/>
            <a:r>
              <a:rPr lang="en-US" dirty="0" smtClean="0"/>
              <a:t>Separate enclave at network perimeter (“Demilitarized 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 – </a:t>
            </a:r>
            <a:r>
              <a:rPr lang="en-US" b="1" i="1" dirty="0" smtClean="0"/>
              <a:t>Science DMZ</a:t>
            </a:r>
          </a:p>
        </p:txBody>
      </p:sp>
      <p:pic>
        <p:nvPicPr>
          <p:cNvPr id="4" name="Picture 3" descr="Nheb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793" y="1138621"/>
            <a:ext cx="3860800" cy="3043219"/>
          </a:xfrm>
          <a:prstGeom prst="rect">
            <a:avLst/>
          </a:prstGeom>
        </p:spPr>
      </p:pic>
    </p:spTree>
    <p:extLst>
      <p:ext uri="{BB962C8B-B14F-4D97-AF65-F5344CB8AC3E}">
        <p14:creationId xmlns:p14="http://schemas.microsoft.com/office/powerpoint/2010/main" val="29919849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9588" y="2898770"/>
            <a:ext cx="2455523" cy="1231106"/>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a:t>
            </a:r>
            <a:r>
              <a:rPr lang="en-US" sz="1400" dirty="0"/>
              <a:t>for data transfer</a:t>
            </a:r>
          </a:p>
          <a:p>
            <a:pPr marL="285750" indent="-285750">
              <a:buFont typeface="Arial"/>
              <a:buChar char="•"/>
            </a:pPr>
            <a:r>
              <a:rPr lang="en-US" sz="1400" dirty="0"/>
              <a:t>Proper tools</a:t>
            </a:r>
          </a:p>
        </p:txBody>
      </p:sp>
      <p:sp>
        <p:nvSpPr>
          <p:cNvPr id="20" name="TextBox 19"/>
          <p:cNvSpPr txBox="1"/>
          <p:nvPr/>
        </p:nvSpPr>
        <p:spPr>
          <a:xfrm>
            <a:off x="6722882" y="2726387"/>
            <a:ext cx="2421118" cy="1661994"/>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26" name="TextBox 25"/>
          <p:cNvSpPr txBox="1"/>
          <p:nvPr/>
        </p:nvSpPr>
        <p:spPr>
          <a:xfrm>
            <a:off x="3391693" y="5255419"/>
            <a:ext cx="3144824" cy="1231106"/>
          </a:xfrm>
          <a:prstGeom prst="rect">
            <a:avLst/>
          </a:prstGeom>
          <a:noFill/>
        </p:spPr>
        <p:txBody>
          <a:bodyPr wrap="square" rtlCol="0">
            <a:spAutoFit/>
          </a:bodyPr>
          <a:lstStyle/>
          <a:p>
            <a:r>
              <a:rPr lang="en-US" dirty="0" smtClean="0"/>
              <a:t>Science DMZ</a:t>
            </a:r>
          </a:p>
          <a:p>
            <a:pPr marL="285750" indent="-285750">
              <a:buFont typeface="Arial"/>
              <a:buChar char="•"/>
            </a:pPr>
            <a:r>
              <a:rPr lang="en-US" sz="1400" dirty="0" smtClean="0"/>
              <a:t>Dedicated location for DTN</a:t>
            </a:r>
          </a:p>
          <a:p>
            <a:pPr marL="285750" indent="-285750">
              <a:buFont typeface="Arial"/>
              <a:buChar char="•"/>
            </a:pPr>
            <a:r>
              <a:rPr lang="en-US" sz="1400" dirty="0" smtClean="0"/>
              <a:t>Proper security </a:t>
            </a:r>
          </a:p>
          <a:p>
            <a:pPr marL="285750" indent="-285750">
              <a:buFont typeface="Arial"/>
              <a:buChar char="•"/>
            </a:pPr>
            <a:r>
              <a:rPr lang="en-US" sz="1400" dirty="0" smtClean="0"/>
              <a:t>Easy to deploy - no </a:t>
            </a:r>
            <a:r>
              <a:rPr lang="en-US" sz="1400" dirty="0"/>
              <a:t>need to redesign the whole </a:t>
            </a:r>
            <a:r>
              <a:rPr lang="en-US" sz="1400" dirty="0" smtClean="0"/>
              <a:t>network</a:t>
            </a:r>
            <a:endParaRPr lang="en-US" sz="1400" dirty="0"/>
          </a:p>
        </p:txBody>
      </p:sp>
      <p:grpSp>
        <p:nvGrpSpPr>
          <p:cNvPr id="30" name="Group 29"/>
          <p:cNvGrpSpPr/>
          <p:nvPr/>
        </p:nvGrpSpPr>
        <p:grpSpPr>
          <a:xfrm>
            <a:off x="4655054" y="2603927"/>
            <a:ext cx="2179449" cy="1930400"/>
            <a:chOff x="3948446" y="3263045"/>
            <a:chExt cx="2778125" cy="2528156"/>
          </a:xfrm>
        </p:grpSpPr>
        <p:sp>
          <p:nvSpPr>
            <p:cNvPr id="31" name="Freeform 30"/>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2" name="TextBox 31"/>
            <p:cNvSpPr txBox="1"/>
            <p:nvPr/>
          </p:nvSpPr>
          <p:spPr>
            <a:xfrm>
              <a:off x="4796172" y="3987800"/>
              <a:ext cx="1930399" cy="967394"/>
            </a:xfrm>
            <a:prstGeom prst="rect">
              <a:avLst/>
            </a:prstGeom>
            <a:noFill/>
          </p:spPr>
          <p:txBody>
            <a:bodyPr wrap="square" rtlCol="0">
              <a:spAutoFit/>
            </a:bodyPr>
            <a:lstStyle/>
            <a:p>
              <a:pPr algn="ctr"/>
              <a:r>
                <a:rPr lang="en-US" sz="1400" dirty="0" smtClean="0">
                  <a:solidFill>
                    <a:srgbClr val="58585B"/>
                  </a:solidFill>
                </a:rPr>
                <a:t>Performance Testing &amp; Measurement</a:t>
              </a:r>
              <a:endParaRPr lang="en-US" sz="1400" dirty="0">
                <a:solidFill>
                  <a:srgbClr val="58585B"/>
                </a:solidFill>
              </a:endParaRPr>
            </a:p>
          </p:txBody>
        </p:sp>
      </p:grpSp>
      <p:grpSp>
        <p:nvGrpSpPr>
          <p:cNvPr id="33" name="Group 32"/>
          <p:cNvGrpSpPr/>
          <p:nvPr/>
        </p:nvGrpSpPr>
        <p:grpSpPr>
          <a:xfrm>
            <a:off x="2667000" y="2603927"/>
            <a:ext cx="2155056" cy="1930400"/>
            <a:chOff x="3835126" y="3263045"/>
            <a:chExt cx="2747031" cy="2528156"/>
          </a:xfrm>
        </p:grpSpPr>
        <p:sp>
          <p:nvSpPr>
            <p:cNvPr id="34" name="Freeform 3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5" name="TextBox 34"/>
            <p:cNvSpPr txBox="1"/>
            <p:nvPr/>
          </p:nvSpPr>
          <p:spPr>
            <a:xfrm>
              <a:off x="3835126" y="3988359"/>
              <a:ext cx="1930399" cy="967394"/>
            </a:xfrm>
            <a:prstGeom prst="rect">
              <a:avLst/>
            </a:prstGeom>
            <a:noFill/>
          </p:spPr>
          <p:txBody>
            <a:bodyPr wrap="square" rtlCol="0">
              <a:spAutoFit/>
            </a:bodyPr>
            <a:lstStyle/>
            <a:p>
              <a:pPr algn="ctr"/>
              <a:r>
                <a:rPr lang="en-US" sz="1400" dirty="0" smtClean="0"/>
                <a:t>Dedicated Systems for Data Transfer</a:t>
              </a:r>
              <a:endParaRPr lang="en-US" sz="1400" dirty="0"/>
            </a:p>
          </p:txBody>
        </p:sp>
      </p:grpSp>
      <p:grpSp>
        <p:nvGrpSpPr>
          <p:cNvPr id="36" name="Group 35"/>
          <p:cNvGrpSpPr/>
          <p:nvPr/>
        </p:nvGrpSpPr>
        <p:grpSpPr>
          <a:xfrm>
            <a:off x="3678623" y="1726213"/>
            <a:ext cx="2066156" cy="1930400"/>
            <a:chOff x="3948446" y="3263045"/>
            <a:chExt cx="2633711" cy="2528156"/>
          </a:xfrm>
        </p:grpSpPr>
        <p:sp>
          <p:nvSpPr>
            <p:cNvPr id="37" name="Freeform 36"/>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8" name="TextBox 37"/>
            <p:cNvSpPr txBox="1"/>
            <p:nvPr/>
          </p:nvSpPr>
          <p:spPr>
            <a:xfrm>
              <a:off x="4314442" y="3754943"/>
              <a:ext cx="1930399" cy="685237"/>
            </a:xfrm>
            <a:prstGeom prst="rect">
              <a:avLst/>
            </a:prstGeom>
            <a:noFill/>
          </p:spPr>
          <p:txBody>
            <a:bodyPr wrap="square" rtlCol="0">
              <a:spAutoFit/>
            </a:bodyPr>
            <a:lstStyle/>
            <a:p>
              <a:pPr algn="ctr"/>
              <a:r>
                <a:rPr lang="en-US" sz="1400" dirty="0" smtClean="0">
                  <a:solidFill>
                    <a:srgbClr val="58585B"/>
                  </a:solidFill>
                </a:rPr>
                <a:t>Engagement with Network Users</a:t>
              </a:r>
              <a:endParaRPr lang="en-US" sz="1400" dirty="0">
                <a:solidFill>
                  <a:srgbClr val="58585B"/>
                </a:solidFill>
              </a:endParaRPr>
            </a:p>
          </p:txBody>
        </p:sp>
      </p:grpSp>
      <p:grpSp>
        <p:nvGrpSpPr>
          <p:cNvPr id="39" name="Group 38"/>
          <p:cNvGrpSpPr/>
          <p:nvPr/>
        </p:nvGrpSpPr>
        <p:grpSpPr>
          <a:xfrm>
            <a:off x="3678623" y="3406602"/>
            <a:ext cx="2066156" cy="1930400"/>
            <a:chOff x="3948446" y="3263045"/>
            <a:chExt cx="2633711" cy="2528156"/>
          </a:xfrm>
        </p:grpSpPr>
        <p:sp>
          <p:nvSpPr>
            <p:cNvPr id="40" name="Freeform 39"/>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A7A9AB">
                <a:alpha val="50000"/>
              </a:srgb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41" name="TextBox 40"/>
            <p:cNvSpPr txBox="1"/>
            <p:nvPr/>
          </p:nvSpPr>
          <p:spPr>
            <a:xfrm>
              <a:off x="4327450" y="4513932"/>
              <a:ext cx="1930399" cy="685237"/>
            </a:xfrm>
            <a:prstGeom prst="rect">
              <a:avLst/>
            </a:prstGeom>
            <a:noFill/>
          </p:spPr>
          <p:txBody>
            <a:bodyPr wrap="square" rtlCol="0">
              <a:spAutoFit/>
            </a:bodyPr>
            <a:lstStyle/>
            <a:p>
              <a:pPr algn="ctr"/>
              <a:r>
                <a:rPr lang="en-US" sz="1400" dirty="0" smtClean="0"/>
                <a:t>Network Architecture</a:t>
              </a:r>
              <a:endParaRPr lang="en-US" sz="1400" dirty="0"/>
            </a:p>
          </p:txBody>
        </p:sp>
      </p:grpSp>
      <p:sp>
        <p:nvSpPr>
          <p:cNvPr id="42" name="TextBox 41"/>
          <p:cNvSpPr txBox="1"/>
          <p:nvPr/>
        </p:nvSpPr>
        <p:spPr>
          <a:xfrm>
            <a:off x="3487158" y="748000"/>
            <a:ext cx="3290699" cy="1015663"/>
          </a:xfrm>
          <a:prstGeom prst="rect">
            <a:avLst/>
          </a:prstGeom>
          <a:noFill/>
        </p:spPr>
        <p:txBody>
          <a:bodyPr wrap="square" rtlCol="0">
            <a:spAutoFit/>
          </a:bodyPr>
          <a:lstStyle/>
          <a:p>
            <a:pPr marL="0" lvl="1"/>
            <a:r>
              <a:rPr lang="en-US" dirty="0" smtClean="0"/>
              <a:t>Engagement</a:t>
            </a:r>
          </a:p>
          <a:p>
            <a:pPr marL="285750" indent="-285750">
              <a:buFont typeface="Arial"/>
              <a:buChar char="•"/>
            </a:pPr>
            <a:r>
              <a:rPr lang="en-US" sz="1400" dirty="0" smtClean="0"/>
              <a:t>Partnerships</a:t>
            </a:r>
          </a:p>
          <a:p>
            <a:pPr marL="285750" indent="-285750">
              <a:buFont typeface="Arial"/>
              <a:buChar char="•"/>
            </a:pPr>
            <a:r>
              <a:rPr lang="en-US" sz="1400" dirty="0" smtClean="0"/>
              <a:t>Education &amp; Consulting</a:t>
            </a:r>
          </a:p>
          <a:p>
            <a:pPr marL="285750" indent="-285750">
              <a:buFont typeface="Arial"/>
              <a:buChar char="•"/>
            </a:pPr>
            <a:r>
              <a:rPr lang="en-US" sz="1400" dirty="0" smtClean="0"/>
              <a:t>Resources &amp; Knowledgebase</a:t>
            </a:r>
            <a:endParaRPr lang="en-US" sz="1400" dirty="0"/>
          </a:p>
        </p:txBody>
      </p:sp>
      <p:sp>
        <p:nvSpPr>
          <p:cNvPr id="2" name="TextBox 1"/>
          <p:cNvSpPr txBox="1"/>
          <p:nvPr/>
        </p:nvSpPr>
        <p:spPr>
          <a:xfrm>
            <a:off x="2935111" y="2624667"/>
            <a:ext cx="184666" cy="400110"/>
          </a:xfrm>
          <a:prstGeom prst="rect">
            <a:avLst/>
          </a:prstGeom>
          <a:noFill/>
        </p:spPr>
        <p:txBody>
          <a:bodyPr wrap="none" rtlCol="0">
            <a:spAutoFit/>
          </a:bodyPr>
          <a:lstStyle/>
          <a:p>
            <a:pPr marL="228600" indent="-228600">
              <a:spcBef>
                <a:spcPts val="880"/>
              </a:spcBef>
              <a:buClr>
                <a:srgbClr val="2DB2CF"/>
              </a:buClr>
            </a:pPr>
            <a:endParaRPr lang="en-US" sz="2000" dirty="0" smtClean="0">
              <a:solidFill>
                <a:srgbClr val="58585B"/>
              </a:solidFill>
            </a:endParaRPr>
          </a:p>
        </p:txBody>
      </p:sp>
      <p:sp>
        <p:nvSpPr>
          <p:cNvPr id="23"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2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22" name="Title 1"/>
          <p:cNvSpPr>
            <a:spLocks noGrp="1"/>
          </p:cNvSpPr>
          <p:nvPr>
            <p:ph type="title"/>
          </p:nvPr>
        </p:nvSpPr>
        <p:spPr>
          <a:xfrm>
            <a:off x="457200" y="12700"/>
            <a:ext cx="8229600" cy="939800"/>
          </a:xfrm>
        </p:spPr>
        <p:txBody>
          <a:bodyPr/>
          <a:lstStyle/>
          <a:p>
            <a:r>
              <a:rPr lang="en-US" dirty="0" smtClean="0"/>
              <a:t>The Science DMZ </a:t>
            </a:r>
            <a:r>
              <a:rPr lang="en-US" dirty="0" err="1" smtClean="0"/>
              <a:t>Superfecta</a:t>
            </a:r>
            <a:endParaRPr lang="en-US" sz="3200" dirty="0"/>
          </a:p>
        </p:txBody>
      </p:sp>
    </p:spTree>
    <p:extLst>
      <p:ext uri="{BB962C8B-B14F-4D97-AF65-F5344CB8AC3E}">
        <p14:creationId xmlns:p14="http://schemas.microsoft.com/office/powerpoint/2010/main" val="24910906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58585B"/>
                </a:solidFill>
              </a:rPr>
              <a:t>Science DMZ Motivation and Introduction</a:t>
            </a:r>
          </a:p>
          <a:p>
            <a:pPr>
              <a:buFont typeface="Arial"/>
              <a:buChar char="•"/>
            </a:pPr>
            <a:r>
              <a:rPr lang="en-US" dirty="0" smtClean="0">
                <a:solidFill>
                  <a:srgbClr val="FF0000"/>
                </a:solidFill>
              </a:rPr>
              <a:t>Science DMZ Architecture</a:t>
            </a:r>
          </a:p>
          <a:p>
            <a:pPr>
              <a:buFont typeface="Arial"/>
              <a:buChar char="•"/>
            </a:pPr>
            <a:r>
              <a:rPr lang="en-US" dirty="0" smtClean="0"/>
              <a:t>Data </a:t>
            </a:r>
            <a:r>
              <a:rPr lang="en-US" dirty="0" smtClean="0"/>
              <a:t>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04484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DMZ Takes Many Forms</a:t>
            </a:r>
            <a:endParaRPr lang="en-US" dirty="0"/>
          </a:p>
        </p:txBody>
      </p:sp>
      <p:sp>
        <p:nvSpPr>
          <p:cNvPr id="3" name="Content Placeholder 2"/>
          <p:cNvSpPr>
            <a:spLocks noGrp="1"/>
          </p:cNvSpPr>
          <p:nvPr>
            <p:ph idx="1"/>
          </p:nvPr>
        </p:nvSpPr>
        <p:spPr/>
        <p:txBody>
          <a:bodyPr>
            <a:normAutofit/>
          </a:bodyPr>
          <a:lstStyle/>
          <a:p>
            <a:r>
              <a:rPr lang="en-US" dirty="0" smtClean="0"/>
              <a:t>There are a lot of ways to combine these things – it all depends on what you need to do</a:t>
            </a:r>
          </a:p>
          <a:p>
            <a:pPr lvl="1"/>
            <a:r>
              <a:rPr lang="en-US" dirty="0" smtClean="0"/>
              <a:t>Small installation for a project or two</a:t>
            </a:r>
          </a:p>
          <a:p>
            <a:pPr lvl="1"/>
            <a:r>
              <a:rPr lang="en-US" dirty="0" smtClean="0"/>
              <a:t>Facility inside a larger institution</a:t>
            </a:r>
          </a:p>
          <a:p>
            <a:pPr lvl="1"/>
            <a:r>
              <a:rPr lang="en-US" dirty="0" smtClean="0"/>
              <a:t>Institutional capability serving multiple departments/divisions</a:t>
            </a:r>
          </a:p>
          <a:p>
            <a:pPr lvl="1"/>
            <a:r>
              <a:rPr lang="en-US" dirty="0" smtClean="0"/>
              <a:t>Science capability that consumes a majority of the infrastructure</a:t>
            </a:r>
          </a:p>
          <a:p>
            <a:r>
              <a:rPr lang="en-US" dirty="0" smtClean="0"/>
              <a:t>Some of these are straightforward, others are less obvious</a:t>
            </a:r>
          </a:p>
          <a:p>
            <a:r>
              <a:rPr lang="en-US" dirty="0" smtClean="0"/>
              <a:t>Key point of concentration: eliminate sources of packet loss / packet friction</a:t>
            </a:r>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42902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06" y="274638"/>
            <a:ext cx="8945093" cy="1143000"/>
          </a:xfrm>
        </p:spPr>
        <p:txBody>
          <a:bodyPr>
            <a:normAutofit/>
          </a:bodyPr>
          <a:lstStyle/>
          <a:p>
            <a:r>
              <a:rPr lang="en-US" dirty="0" smtClean="0"/>
              <a:t>Legacy Method: Ad Hoc DTN Deployment</a:t>
            </a:r>
            <a:endParaRPr lang="en-US" dirty="0"/>
          </a:p>
        </p:txBody>
      </p:sp>
      <p:sp>
        <p:nvSpPr>
          <p:cNvPr id="3" name="Content Placeholder 2"/>
          <p:cNvSpPr>
            <a:spLocks noGrp="1"/>
          </p:cNvSpPr>
          <p:nvPr>
            <p:ph idx="1"/>
          </p:nvPr>
        </p:nvSpPr>
        <p:spPr/>
        <p:txBody>
          <a:bodyPr>
            <a:noAutofit/>
          </a:bodyPr>
          <a:lstStyle/>
          <a:p>
            <a:r>
              <a:rPr lang="en-US" sz="2400" dirty="0" smtClean="0"/>
              <a:t>This is often what gets tried first</a:t>
            </a:r>
          </a:p>
          <a:p>
            <a:r>
              <a:rPr lang="en-US" sz="2400" dirty="0" smtClean="0"/>
              <a:t>Data transfer node deployed where the owner has space</a:t>
            </a:r>
          </a:p>
          <a:p>
            <a:pPr lvl="1"/>
            <a:r>
              <a:rPr lang="en-US" sz="2200" dirty="0" smtClean="0"/>
              <a:t>This is often the easiest thing to do at the time</a:t>
            </a:r>
          </a:p>
          <a:p>
            <a:pPr lvl="1"/>
            <a:r>
              <a:rPr lang="en-US" sz="2200" dirty="0" smtClean="0"/>
              <a:t>Straightforward to turn on, hard to achieve performance</a:t>
            </a:r>
          </a:p>
          <a:p>
            <a:r>
              <a:rPr lang="en-US" sz="2400" dirty="0" smtClean="0"/>
              <a:t>If lucky, perfSONAR is at the border</a:t>
            </a:r>
          </a:p>
          <a:p>
            <a:pPr lvl="1"/>
            <a:r>
              <a:rPr lang="en-US" sz="2200" dirty="0" smtClean="0"/>
              <a:t>This is a good start</a:t>
            </a:r>
          </a:p>
          <a:p>
            <a:pPr lvl="1"/>
            <a:r>
              <a:rPr lang="en-US" sz="2200" dirty="0" smtClean="0"/>
              <a:t>Need a second one next to the DTN</a:t>
            </a:r>
          </a:p>
          <a:p>
            <a:r>
              <a:rPr lang="en-US" sz="2400" dirty="0" smtClean="0"/>
              <a:t>Entire LAN path </a:t>
            </a:r>
            <a:r>
              <a:rPr lang="en-US" sz="2400" b="1" i="1" dirty="0" smtClean="0">
                <a:solidFill>
                  <a:srgbClr val="FF6600"/>
                </a:solidFill>
              </a:rPr>
              <a:t>has</a:t>
            </a:r>
            <a:r>
              <a:rPr lang="en-US" sz="2400" dirty="0" smtClean="0"/>
              <a:t> to be sized for data flows (is yours?)</a:t>
            </a:r>
          </a:p>
          <a:p>
            <a:r>
              <a:rPr lang="en-US" sz="2400" b="1" i="1" dirty="0" smtClean="0">
                <a:solidFill>
                  <a:srgbClr val="FF6600"/>
                </a:solidFill>
              </a:rPr>
              <a:t>Entire LAN path becomes part of any troubleshooting exercise</a:t>
            </a:r>
          </a:p>
          <a:p>
            <a:r>
              <a:rPr lang="en-US" sz="2400" b="1" i="1" dirty="0" smtClean="0">
                <a:solidFill>
                  <a:srgbClr val="FF6600"/>
                </a:solidFill>
              </a:rPr>
              <a:t>This usually fails to provide the necessary performance.</a:t>
            </a:r>
            <a:endParaRPr lang="en-US" sz="2400" b="1" i="1" dirty="0">
              <a:solidFill>
                <a:srgbClr val="FF6600"/>
              </a:solidFill>
            </a:endParaRP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7325324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 Hoc DTN Deployment</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Screen Shot 2015-04-02 at 11.21.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76" y="1214968"/>
            <a:ext cx="5739924" cy="5061570"/>
          </a:xfrm>
          <a:prstGeom prst="rect">
            <a:avLst/>
          </a:prstGeom>
        </p:spPr>
      </p:pic>
    </p:spTree>
    <p:extLst>
      <p:ext uri="{BB962C8B-B14F-4D97-AF65-F5344CB8AC3E}">
        <p14:creationId xmlns:p14="http://schemas.microsoft.com/office/powerpoint/2010/main" val="3328326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Abstract Deployment</a:t>
            </a:r>
            <a:endParaRPr lang="en-US" sz="3200" dirty="0"/>
          </a:p>
        </p:txBody>
      </p:sp>
      <p:sp>
        <p:nvSpPr>
          <p:cNvPr id="3" name="Content Placeholder 2"/>
          <p:cNvSpPr>
            <a:spLocks noGrp="1"/>
          </p:cNvSpPr>
          <p:nvPr>
            <p:ph idx="1"/>
          </p:nvPr>
        </p:nvSpPr>
        <p:spPr>
          <a:xfrm>
            <a:off x="457200" y="1600201"/>
            <a:ext cx="8229600" cy="4773612"/>
          </a:xfrm>
        </p:spPr>
        <p:txBody>
          <a:bodyPr>
            <a:normAutofit lnSpcReduction="10000"/>
          </a:bodyPr>
          <a:lstStyle/>
          <a:p>
            <a:r>
              <a:rPr lang="en-US" dirty="0" smtClean="0"/>
              <a:t>Simplest approach : add-on to existing network infrastructure</a:t>
            </a:r>
          </a:p>
          <a:p>
            <a:pPr lvl="1"/>
            <a:r>
              <a:rPr lang="en-US" dirty="0" smtClean="0"/>
              <a:t>All that is required is a port on the border router</a:t>
            </a:r>
          </a:p>
          <a:p>
            <a:pPr lvl="1"/>
            <a:r>
              <a:rPr lang="en-US" dirty="0" smtClean="0"/>
              <a:t>Small footprint, pre-production commitment</a:t>
            </a:r>
          </a:p>
          <a:p>
            <a:r>
              <a:rPr lang="en-US" dirty="0" smtClean="0"/>
              <a:t>Easy to experiment with components and technologies</a:t>
            </a:r>
          </a:p>
          <a:p>
            <a:pPr lvl="1"/>
            <a:r>
              <a:rPr lang="en-US" dirty="0" smtClean="0"/>
              <a:t>DTN prototyping</a:t>
            </a:r>
          </a:p>
          <a:p>
            <a:pPr lvl="1"/>
            <a:r>
              <a:rPr lang="en-US" dirty="0" smtClean="0"/>
              <a:t>perfSONAR testing</a:t>
            </a:r>
          </a:p>
          <a:p>
            <a:r>
              <a:rPr lang="en-US" dirty="0" smtClean="0"/>
              <a:t>Limited scope makes security policy exceptions easy</a:t>
            </a:r>
          </a:p>
          <a:p>
            <a:pPr lvl="1"/>
            <a:r>
              <a:rPr lang="en-US" dirty="0" smtClean="0"/>
              <a:t>Only allow traffic from partners (use ACLs)</a:t>
            </a:r>
          </a:p>
          <a:p>
            <a:pPr lvl="1"/>
            <a:r>
              <a:rPr lang="en-US" dirty="0" smtClean="0"/>
              <a:t>Add-on to production infrastructure – lower risk</a:t>
            </a:r>
          </a:p>
          <a:p>
            <a:pPr lvl="1"/>
            <a:r>
              <a:rPr lang="en-US" dirty="0" smtClean="0"/>
              <a:t>Identify applications that are running (e.g. the DTN is not a general purpose machine – it does data transfer, and data transfer only)</a:t>
            </a:r>
          </a:p>
          <a:p>
            <a:r>
              <a:rPr lang="en-US" b="1" i="1" dirty="0" smtClean="0">
                <a:solidFill>
                  <a:srgbClr val="FF6600"/>
                </a:solidFill>
              </a:rPr>
              <a:t>Start with a single user/user case.  If it works for them in a pilot, you can expand</a:t>
            </a:r>
            <a:endParaRPr lang="en-US" b="1" i="1" dirty="0">
              <a:solidFill>
                <a:srgbClr val="FF6600"/>
              </a:solidFill>
            </a:endParaRP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73408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ESnet at a Glance</a:t>
            </a:r>
            <a:endParaRPr lang="en-US" dirty="0"/>
          </a:p>
        </p:txBody>
      </p:sp>
      <p:sp>
        <p:nvSpPr>
          <p:cNvPr id="7" name="Content Placeholder 6"/>
          <p:cNvSpPr>
            <a:spLocks noGrp="1"/>
          </p:cNvSpPr>
          <p:nvPr>
            <p:ph idx="1"/>
          </p:nvPr>
        </p:nvSpPr>
        <p:spPr>
          <a:xfrm>
            <a:off x="457200" y="1325913"/>
            <a:ext cx="3388920" cy="2624573"/>
          </a:xfrm>
        </p:spPr>
        <p:txBody>
          <a:bodyPr>
            <a:normAutofit fontScale="77500" lnSpcReduction="20000"/>
          </a:bodyPr>
          <a:lstStyle/>
          <a:p>
            <a:pPr>
              <a:spcAft>
                <a:spcPts val="600"/>
              </a:spcAft>
            </a:pPr>
            <a:r>
              <a:rPr lang="en-US" dirty="0">
                <a:solidFill>
                  <a:prstClr val="black"/>
                </a:solidFill>
              </a:rPr>
              <a:t>High-speed national network, optimized for DOE science missions: </a:t>
            </a:r>
          </a:p>
          <a:p>
            <a:pPr marL="515938" lvl="1" indent="-285750">
              <a:spcAft>
                <a:spcPts val="600"/>
              </a:spcAft>
            </a:pPr>
            <a:r>
              <a:rPr lang="en-US" dirty="0">
                <a:solidFill>
                  <a:prstClr val="black"/>
                </a:solidFill>
              </a:rPr>
              <a:t>connecting 40 labs, plants and facilities with &gt;100 </a:t>
            </a:r>
            <a:r>
              <a:rPr lang="en-US" dirty="0" smtClean="0">
                <a:solidFill>
                  <a:prstClr val="black"/>
                </a:solidFill>
              </a:rPr>
              <a:t>networks (national and international)</a:t>
            </a:r>
            <a:endParaRPr lang="en-US" dirty="0">
              <a:solidFill>
                <a:prstClr val="black"/>
              </a:solidFill>
            </a:endParaRPr>
          </a:p>
          <a:p>
            <a:pPr marL="515938" lvl="1" indent="-285750">
              <a:spcAft>
                <a:spcPts val="600"/>
              </a:spcAft>
            </a:pPr>
            <a:r>
              <a:rPr lang="en-US" dirty="0">
                <a:solidFill>
                  <a:prstClr val="black"/>
                </a:solidFill>
              </a:rPr>
              <a:t>$32.6M in FY14, 42FTE</a:t>
            </a:r>
          </a:p>
          <a:p>
            <a:pPr marL="515938" lvl="1" indent="-285750">
              <a:spcAft>
                <a:spcPts val="600"/>
              </a:spcAft>
            </a:pPr>
            <a:r>
              <a:rPr lang="en-US" dirty="0">
                <a:solidFill>
                  <a:prstClr val="black"/>
                </a:solidFill>
              </a:rPr>
              <a:t>older than commercial Internet, growing twice as fast</a:t>
            </a:r>
          </a:p>
          <a:p>
            <a:pPr>
              <a:spcAft>
                <a:spcPts val="600"/>
              </a:spcAft>
            </a:pPr>
            <a:r>
              <a:rPr lang="en-US" dirty="0">
                <a:solidFill>
                  <a:prstClr val="black"/>
                </a:solidFill>
              </a:rPr>
              <a:t>$62M ARRA </a:t>
            </a:r>
            <a:r>
              <a:rPr lang="en-US" dirty="0" smtClean="0">
                <a:solidFill>
                  <a:prstClr val="black"/>
                </a:solidFill>
              </a:rPr>
              <a:t>in 2009/2010 grant </a:t>
            </a:r>
            <a:r>
              <a:rPr lang="en-US" dirty="0">
                <a:solidFill>
                  <a:prstClr val="black"/>
                </a:solidFill>
              </a:rPr>
              <a:t>for 100G upgrade</a:t>
            </a:r>
            <a:r>
              <a:rPr lang="en-US" dirty="0" smtClean="0">
                <a:solidFill>
                  <a:prstClr val="black"/>
                </a:solidFill>
              </a:rPr>
              <a:t>:</a:t>
            </a:r>
            <a:endParaRPr lang="en-US" dirty="0">
              <a:solidFill>
                <a:prstClr val="black"/>
              </a:solidFill>
            </a:endParaRPr>
          </a:p>
        </p:txBody>
      </p:sp>
      <p:sp>
        <p:nvSpPr>
          <p:cNvPr id="10" name="Content Placeholder 6"/>
          <p:cNvSpPr txBox="1">
            <a:spLocks/>
          </p:cNvSpPr>
          <p:nvPr/>
        </p:nvSpPr>
        <p:spPr>
          <a:xfrm>
            <a:off x="457200" y="3937644"/>
            <a:ext cx="8598452" cy="2353826"/>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lvl="1" indent="-285750">
              <a:spcAft>
                <a:spcPts val="600"/>
              </a:spcAft>
            </a:pPr>
            <a:r>
              <a:rPr lang="en-US" dirty="0">
                <a:solidFill>
                  <a:prstClr val="black"/>
                </a:solidFill>
              </a:rPr>
              <a:t>transition to new era of optical </a:t>
            </a:r>
            <a:r>
              <a:rPr lang="en-US" dirty="0" smtClean="0">
                <a:solidFill>
                  <a:prstClr val="black"/>
                </a:solidFill>
              </a:rPr>
              <a:t>networking</a:t>
            </a:r>
          </a:p>
          <a:p>
            <a:pPr marL="515938" lvl="1" indent="-285750">
              <a:spcAft>
                <a:spcPts val="600"/>
              </a:spcAft>
            </a:pPr>
            <a:r>
              <a:rPr lang="en-US" dirty="0" smtClean="0">
                <a:solidFill>
                  <a:prstClr val="black"/>
                </a:solidFill>
              </a:rPr>
              <a:t>world’s first 100G network at continental scale </a:t>
            </a:r>
            <a:endParaRPr lang="en-US" dirty="0" smtClean="0">
              <a:solidFill>
                <a:schemeClr val="accent2"/>
              </a:solidFill>
            </a:endParaRPr>
          </a:p>
          <a:p>
            <a:pPr>
              <a:spcAft>
                <a:spcPts val="600"/>
              </a:spcAft>
            </a:pPr>
            <a:r>
              <a:rPr lang="en-US" dirty="0" smtClean="0">
                <a:solidFill>
                  <a:prstClr val="black"/>
                </a:solidFill>
              </a:rPr>
              <a:t>Culture of urgency:</a:t>
            </a:r>
          </a:p>
          <a:p>
            <a:pPr marL="515938" lvl="1" indent="-285750">
              <a:spcAft>
                <a:spcPts val="600"/>
              </a:spcAft>
            </a:pPr>
            <a:r>
              <a:rPr lang="en-US" dirty="0" smtClean="0">
                <a:solidFill>
                  <a:prstClr val="black"/>
                </a:solidFill>
              </a:rPr>
              <a:t>4 awards in past 3 years</a:t>
            </a:r>
          </a:p>
          <a:p>
            <a:pPr marL="515938" lvl="1" indent="-285750">
              <a:spcAft>
                <a:spcPts val="600"/>
              </a:spcAft>
            </a:pPr>
            <a:r>
              <a:rPr lang="en-US" dirty="0" smtClean="0">
                <a:solidFill>
                  <a:prstClr val="black"/>
                </a:solidFill>
              </a:rPr>
              <a:t>R&amp;D100 Award in FY13</a:t>
            </a:r>
          </a:p>
          <a:p>
            <a:pPr marL="515938" lvl="1" indent="-285750">
              <a:spcAft>
                <a:spcPts val="600"/>
              </a:spcAft>
            </a:pPr>
            <a:r>
              <a:rPr lang="en-US" dirty="0" smtClean="0">
                <a:solidFill>
                  <a:prstClr val="black"/>
                </a:solidFill>
              </a:rPr>
              <a:t>“5 out of 5” for customer satisfaction in last review</a:t>
            </a:r>
          </a:p>
          <a:p>
            <a:pPr marL="515938" lvl="1" indent="-285750">
              <a:spcAft>
                <a:spcPts val="600"/>
              </a:spcAft>
            </a:pPr>
            <a:r>
              <a:rPr lang="en-US" b="1" i="1" dirty="0" smtClean="0">
                <a:solidFill>
                  <a:prstClr val="black"/>
                </a:solidFill>
              </a:rPr>
              <a:t>Dedicated staff to support the mission of science</a:t>
            </a:r>
            <a:endParaRPr lang="en-US" b="1" i="1" dirty="0" smtClean="0">
              <a:solidFill>
                <a:srgbClr val="0000FF"/>
              </a:solidFill>
            </a:endParaRPr>
          </a:p>
          <a:p>
            <a:endParaRPr lang="en-US" dirty="0" smtClean="0"/>
          </a:p>
          <a:p>
            <a:pPr marL="0" indent="0">
              <a:buFont typeface="Arial"/>
              <a:buNone/>
            </a:pPr>
            <a:endParaRPr lang="en-US" dirty="0"/>
          </a:p>
        </p:txBody>
      </p:sp>
      <p:pic>
        <p:nvPicPr>
          <p:cNvPr id="9" name="Content Placeholder 5" descr="Untitled 2.pdf"/>
          <p:cNvPicPr>
            <a:picLocks noChangeAspect="1"/>
          </p:cNvPicPr>
          <p:nvPr/>
        </p:nvPicPr>
        <p:blipFill rotWithShape="1">
          <a:blip r:embed="rId3" cstate="print">
            <a:extLst>
              <a:ext uri="{28A0092B-C50C-407E-A947-70E740481C1C}">
                <a14:useLocalDpi xmlns:a14="http://schemas.microsoft.com/office/drawing/2010/main"/>
              </a:ext>
            </a:extLst>
          </a:blip>
          <a:srcRect l="-2" t="1307" r="-2" b="-519"/>
          <a:stretch/>
        </p:blipFill>
        <p:spPr>
          <a:xfrm>
            <a:off x="3846120" y="601540"/>
            <a:ext cx="5223986" cy="3163414"/>
          </a:xfrm>
          <a:prstGeom prst="rect">
            <a:avLst/>
          </a:prstGeom>
          <a:effectLst>
            <a:outerShdw blurRad="76200" dist="38100" dir="2700000" algn="tl" rotWithShape="0">
              <a:srgbClr val="000000">
                <a:alpha val="43000"/>
              </a:srgbClr>
            </a:outerShdw>
          </a:effectLst>
        </p:spPr>
      </p:pic>
      <p:sp>
        <p:nvSpPr>
          <p:cNvPr id="8"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2" name="Picture 1" descr="hov-science-n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455" y="3877654"/>
            <a:ext cx="1936088" cy="2581451"/>
          </a:xfrm>
          <a:prstGeom prst="rect">
            <a:avLst/>
          </a:prstGeom>
        </p:spPr>
      </p:pic>
    </p:spTree>
    <p:extLst>
      <p:ext uri="{BB962C8B-B14F-4D97-AF65-F5344CB8AC3E}">
        <p14:creationId xmlns:p14="http://schemas.microsoft.com/office/powerpoint/2010/main" val="39169325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sz="3200" dirty="0" smtClean="0"/>
              <a:t>Local And Wide Area Data Flows</a:t>
            </a:r>
            <a:endParaRPr lang="en-US" sz="3200"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Screen Shot 2015-04-02 at 11.20.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81" y="994606"/>
            <a:ext cx="7311307" cy="5052407"/>
          </a:xfrm>
          <a:prstGeom prst="rect">
            <a:avLst/>
          </a:prstGeom>
        </p:spPr>
      </p:pic>
    </p:spTree>
    <p:extLst>
      <p:ext uri="{BB962C8B-B14F-4D97-AF65-F5344CB8AC3E}">
        <p14:creationId xmlns:p14="http://schemas.microsoft.com/office/powerpoint/2010/main" val="7514000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Large Facility Deployment</a:t>
            </a:r>
            <a:endParaRPr lang="en-US" dirty="0"/>
          </a:p>
        </p:txBody>
      </p:sp>
      <p:sp>
        <p:nvSpPr>
          <p:cNvPr id="3" name="Content Placeholder 2"/>
          <p:cNvSpPr>
            <a:spLocks noGrp="1"/>
          </p:cNvSpPr>
          <p:nvPr>
            <p:ph idx="1"/>
          </p:nvPr>
        </p:nvSpPr>
        <p:spPr>
          <a:xfrm>
            <a:off x="457200" y="1248304"/>
            <a:ext cx="8229600" cy="3954723"/>
          </a:xfrm>
        </p:spPr>
        <p:txBody>
          <a:bodyPr>
            <a:noAutofit/>
          </a:bodyPr>
          <a:lstStyle/>
          <a:p>
            <a:r>
              <a:rPr lang="en-US" sz="2000" dirty="0" smtClean="0"/>
              <a:t>High-performance networking is assumed in this environment</a:t>
            </a:r>
          </a:p>
          <a:p>
            <a:pPr lvl="1"/>
            <a:r>
              <a:rPr lang="en-US" sz="1800" dirty="0" smtClean="0"/>
              <a:t>Data flows between systems, between systems and storage, wide area, etc.</a:t>
            </a:r>
          </a:p>
          <a:p>
            <a:pPr lvl="1"/>
            <a:r>
              <a:rPr lang="en-US" sz="1800" dirty="0" smtClean="0"/>
              <a:t>Global </a:t>
            </a:r>
            <a:r>
              <a:rPr lang="en-US" sz="1800" dirty="0" err="1" smtClean="0"/>
              <a:t>filesystem</a:t>
            </a:r>
            <a:r>
              <a:rPr lang="en-US" sz="1800" dirty="0" smtClean="0"/>
              <a:t> (GPFS, Luster, etc.) often ties resources together</a:t>
            </a:r>
          </a:p>
          <a:p>
            <a:pPr lvl="2"/>
            <a:r>
              <a:rPr lang="en-US" sz="1800" dirty="0" smtClean="0"/>
              <a:t>Portions of this may not run over Ethernet (e.g. IB)</a:t>
            </a:r>
          </a:p>
          <a:p>
            <a:pPr lvl="2"/>
            <a:r>
              <a:rPr lang="en-US" sz="1800" dirty="0" smtClean="0"/>
              <a:t>Implications for Data Transfer Nodes – these are ‘gateways’ really</a:t>
            </a:r>
          </a:p>
          <a:p>
            <a:r>
              <a:rPr lang="en-US" sz="2000" dirty="0" smtClean="0"/>
              <a:t>“Science DMZ” may not look like a discrete entity here</a:t>
            </a:r>
          </a:p>
          <a:p>
            <a:pPr lvl="1"/>
            <a:r>
              <a:rPr lang="en-US" sz="1800" dirty="0" smtClean="0"/>
              <a:t>By the time you get through interconnecting all the resources, you end up with most of the network in the Science DMZ</a:t>
            </a:r>
          </a:p>
          <a:p>
            <a:pPr lvl="1"/>
            <a:r>
              <a:rPr lang="en-US" sz="1800" dirty="0" smtClean="0"/>
              <a:t>This is as it should be – the point is appropriate deployment of tools, configuration, policy control, etc.</a:t>
            </a:r>
          </a:p>
          <a:p>
            <a:pPr lvl="1"/>
            <a:r>
              <a:rPr lang="en-US" sz="1800" dirty="0" smtClean="0"/>
              <a:t>Can still employee security techniques to limit access (e.g. a bastion host to control logins)</a:t>
            </a:r>
          </a:p>
          <a:p>
            <a:r>
              <a:rPr lang="en-US" sz="2000" dirty="0" smtClean="0"/>
              <a:t>Office networks can look like an afterthought, but they aren’t</a:t>
            </a:r>
          </a:p>
          <a:p>
            <a:pPr lvl="1"/>
            <a:r>
              <a:rPr lang="en-US" sz="1800" dirty="0" smtClean="0"/>
              <a:t>Deployed with appropriate security controls</a:t>
            </a:r>
          </a:p>
          <a:p>
            <a:pPr lvl="1"/>
            <a:r>
              <a:rPr lang="en-US" sz="1800" dirty="0" smtClean="0"/>
              <a:t>Office infrastructure need not be sized for science traffic</a:t>
            </a:r>
            <a:endParaRPr lang="en-US" sz="1800" dirty="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5383872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Large Facility (HPC, etc.)</a:t>
            </a:r>
            <a:endParaRPr lang="en-US" sz="4000"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Screen Shot 2015-04-02 at 11.21.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37" y="1265914"/>
            <a:ext cx="7267769" cy="4824562"/>
          </a:xfrm>
          <a:prstGeom prst="rect">
            <a:avLst/>
          </a:prstGeom>
        </p:spPr>
      </p:pic>
    </p:spTree>
    <p:extLst>
      <p:ext uri="{BB962C8B-B14F-4D97-AF65-F5344CB8AC3E}">
        <p14:creationId xmlns:p14="http://schemas.microsoft.com/office/powerpoint/2010/main" val="20947491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3" name="Content Placeholder 2"/>
          <p:cNvSpPr>
            <a:spLocks noGrp="1"/>
          </p:cNvSpPr>
          <p:nvPr>
            <p:ph idx="1"/>
          </p:nvPr>
        </p:nvSpPr>
        <p:spPr>
          <a:xfrm>
            <a:off x="457200" y="1600200"/>
            <a:ext cx="8229600" cy="4837113"/>
          </a:xfrm>
        </p:spPr>
        <p:txBody>
          <a:bodyPr>
            <a:normAutofit/>
          </a:bodyPr>
          <a:lstStyle/>
          <a:p>
            <a:r>
              <a:rPr lang="en-US" dirty="0" smtClean="0"/>
              <a:t>This paradigm is not just for the big guys – there is a lot of value for smaller institutions with a smaller number of users</a:t>
            </a:r>
          </a:p>
          <a:p>
            <a:r>
              <a:rPr lang="en-US" dirty="0" smtClean="0"/>
              <a:t>Can be constructed with existing hardware, or small additions</a:t>
            </a:r>
          </a:p>
          <a:p>
            <a:pPr lvl="1"/>
            <a:r>
              <a:rPr lang="en-US" dirty="0" smtClean="0"/>
              <a:t>Does not need to be 100G, or even 10G.  Capacity doesn’t matter – we want to eliminate friction and packet loss</a:t>
            </a:r>
          </a:p>
          <a:p>
            <a:pPr lvl="1"/>
            <a:r>
              <a:rPr lang="en-US" dirty="0" smtClean="0"/>
              <a:t>The best way to do this is to isolate the important traffic from the enterprise</a:t>
            </a:r>
          </a:p>
          <a:p>
            <a:r>
              <a:rPr lang="en-US" dirty="0" smtClean="0"/>
              <a:t>Can be scoped to either the expected data volume of the science, or the availability of external facing resources (e.g. if your pipe to GPN is small – you don’t want a single user monopolizing it)</a:t>
            </a:r>
          </a:p>
          <a:p>
            <a:r>
              <a:rPr lang="en-US" dirty="0" smtClean="0"/>
              <a:t>Factors:</a:t>
            </a:r>
          </a:p>
          <a:p>
            <a:pPr lvl="1"/>
            <a:r>
              <a:rPr lang="en-US" dirty="0" smtClean="0"/>
              <a:t>Are you comfortable with Layer 2 Networking?</a:t>
            </a:r>
          </a:p>
          <a:p>
            <a:pPr lvl="1"/>
            <a:r>
              <a:rPr lang="en-US" dirty="0" smtClean="0"/>
              <a:t>How rich is your cable/fiber plant</a:t>
            </a:r>
            <a:r>
              <a:rPr lang="en-US" dirty="0" smtClean="0"/>
              <a:t>?</a:t>
            </a:r>
            <a:endParaRPr lang="en-US" dirty="0" smtClean="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8364486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3" name="Picture 2" descr="or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012" y="905103"/>
            <a:ext cx="6262688" cy="2141615"/>
          </a:xfrm>
          <a:prstGeom prst="rect">
            <a:avLst/>
          </a:prstGeom>
        </p:spPr>
      </p:pic>
      <p:sp>
        <p:nvSpPr>
          <p:cNvPr id="4" name="TextBox 3"/>
          <p:cNvSpPr txBox="1"/>
          <p:nvPr/>
        </p:nvSpPr>
        <p:spPr>
          <a:xfrm>
            <a:off x="305997" y="3119438"/>
            <a:ext cx="2774392" cy="400110"/>
          </a:xfrm>
          <a:prstGeom prst="rect">
            <a:avLst/>
          </a:prstGeom>
          <a:noFill/>
        </p:spPr>
        <p:txBody>
          <a:bodyPr wrap="none" rtlCol="0">
            <a:spAutoFit/>
          </a:bodyPr>
          <a:lstStyle/>
          <a:p>
            <a:pPr marL="228600" indent="-228600">
              <a:spcBef>
                <a:spcPts val="880"/>
              </a:spcBef>
              <a:buClr>
                <a:srgbClr val="2DB2CF"/>
              </a:buClr>
            </a:pPr>
            <a:r>
              <a:rPr lang="en-US" sz="2000" b="1" i="1" dirty="0" smtClean="0">
                <a:solidFill>
                  <a:srgbClr val="FF6600"/>
                </a:solidFill>
              </a:rPr>
              <a:t>Fiber Rich Environment</a:t>
            </a:r>
          </a:p>
        </p:txBody>
      </p:sp>
      <p:pic>
        <p:nvPicPr>
          <p:cNvPr id="6" name="Picture 5"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21" y="3328018"/>
            <a:ext cx="7326312" cy="3256139"/>
          </a:xfrm>
          <a:prstGeom prst="rect">
            <a:avLst/>
          </a:prstGeom>
        </p:spPr>
      </p:pic>
    </p:spTree>
    <p:extLst>
      <p:ext uri="{BB962C8B-B14F-4D97-AF65-F5344CB8AC3E}">
        <p14:creationId xmlns:p14="http://schemas.microsoft.com/office/powerpoint/2010/main" val="27912801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7" name="TextBox 6"/>
          <p:cNvSpPr txBox="1"/>
          <p:nvPr/>
        </p:nvSpPr>
        <p:spPr>
          <a:xfrm>
            <a:off x="305997" y="3152776"/>
            <a:ext cx="2109772" cy="400110"/>
          </a:xfrm>
          <a:prstGeom prst="rect">
            <a:avLst/>
          </a:prstGeom>
          <a:noFill/>
        </p:spPr>
        <p:txBody>
          <a:bodyPr wrap="none" rtlCol="0">
            <a:spAutoFit/>
          </a:bodyPr>
          <a:lstStyle/>
          <a:p>
            <a:pPr marL="228600" indent="-228600">
              <a:spcBef>
                <a:spcPts val="880"/>
              </a:spcBef>
              <a:buClr>
                <a:srgbClr val="2DB2CF"/>
              </a:buClr>
            </a:pPr>
            <a:r>
              <a:rPr lang="en-US" sz="2000" b="1" i="1" dirty="0" smtClean="0">
                <a:solidFill>
                  <a:srgbClr val="FF6600"/>
                </a:solidFill>
              </a:rPr>
              <a:t>Layer 2 Switching</a:t>
            </a:r>
          </a:p>
        </p:txBody>
      </p:sp>
      <p:pic>
        <p:nvPicPr>
          <p:cNvPr id="5" name="Picture 4"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49" y="3046718"/>
            <a:ext cx="7870206" cy="3165739"/>
          </a:xfrm>
          <a:prstGeom prst="rect">
            <a:avLst/>
          </a:prstGeom>
        </p:spPr>
      </p:pic>
      <p:pic>
        <p:nvPicPr>
          <p:cNvPr id="11" name="Picture 10" descr="ori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012" y="905103"/>
            <a:ext cx="6262688" cy="2141615"/>
          </a:xfrm>
          <a:prstGeom prst="rect">
            <a:avLst/>
          </a:prstGeom>
        </p:spPr>
      </p:pic>
    </p:spTree>
    <p:extLst>
      <p:ext uri="{BB962C8B-B14F-4D97-AF65-F5344CB8AC3E}">
        <p14:creationId xmlns:p14="http://schemas.microsoft.com/office/powerpoint/2010/main" val="36083965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Common Threads</a:t>
            </a:r>
            <a:endParaRPr lang="en-US" sz="4000" dirty="0"/>
          </a:p>
        </p:txBody>
      </p:sp>
      <p:sp>
        <p:nvSpPr>
          <p:cNvPr id="3" name="Content Placeholder 2"/>
          <p:cNvSpPr>
            <a:spLocks noGrp="1"/>
          </p:cNvSpPr>
          <p:nvPr>
            <p:ph idx="1"/>
          </p:nvPr>
        </p:nvSpPr>
        <p:spPr>
          <a:xfrm>
            <a:off x="457200" y="1417638"/>
            <a:ext cx="8229600" cy="3954723"/>
          </a:xfrm>
        </p:spPr>
        <p:txBody>
          <a:bodyPr>
            <a:noAutofit/>
          </a:bodyPr>
          <a:lstStyle/>
          <a:p>
            <a:r>
              <a:rPr lang="en-US" sz="2000" dirty="0" smtClean="0"/>
              <a:t>Two common threads exist in all these examples</a:t>
            </a:r>
          </a:p>
          <a:p>
            <a:r>
              <a:rPr lang="en-US" sz="2000" dirty="0" smtClean="0"/>
              <a:t>Accommodation of TCP</a:t>
            </a:r>
          </a:p>
          <a:p>
            <a:pPr lvl="1"/>
            <a:r>
              <a:rPr lang="en-US" sz="2000" dirty="0" smtClean="0"/>
              <a:t>Wide area portion of data transfers traverses purpose-built path</a:t>
            </a:r>
          </a:p>
          <a:p>
            <a:pPr lvl="1"/>
            <a:r>
              <a:rPr lang="en-US" sz="2000" dirty="0" smtClean="0"/>
              <a:t>High performance devices that don’t drop packets</a:t>
            </a:r>
          </a:p>
          <a:p>
            <a:r>
              <a:rPr lang="en-US" sz="2000" dirty="0" smtClean="0"/>
              <a:t>Ability to test and verify</a:t>
            </a:r>
          </a:p>
          <a:p>
            <a:pPr lvl="1"/>
            <a:r>
              <a:rPr lang="en-US" sz="2000" dirty="0" smtClean="0"/>
              <a:t>When problems arise (and they always will), they can be solved if the infrastructure is built correctly</a:t>
            </a:r>
          </a:p>
          <a:p>
            <a:pPr lvl="1"/>
            <a:r>
              <a:rPr lang="en-US" sz="2000" dirty="0" smtClean="0"/>
              <a:t>Small device count makes it easier to find issues</a:t>
            </a:r>
          </a:p>
          <a:p>
            <a:pPr lvl="1"/>
            <a:r>
              <a:rPr lang="en-US" sz="2000" dirty="0" smtClean="0"/>
              <a:t>Multiple test and measurement hosts provide multiple views of the data path</a:t>
            </a:r>
          </a:p>
          <a:p>
            <a:pPr lvl="2"/>
            <a:r>
              <a:rPr lang="en-US" sz="2000" dirty="0" smtClean="0"/>
              <a:t>perfSONAR nodes at the site and in the WAN</a:t>
            </a:r>
          </a:p>
          <a:p>
            <a:pPr lvl="2"/>
            <a:r>
              <a:rPr lang="en-US" sz="2000" dirty="0" smtClean="0"/>
              <a:t>perfSONAR nodes at the remote site</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893788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solidFill>
                  <a:srgbClr val="FF0000"/>
                </a:solidFill>
              </a:rPr>
              <a:t>Data </a:t>
            </a:r>
            <a:r>
              <a:rPr lang="en-US" dirty="0" smtClean="0">
                <a:solidFill>
                  <a:srgbClr val="FF0000"/>
                </a:solidFill>
              </a:rPr>
              <a:t>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4706741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229600" cy="1143000"/>
          </a:xfrm>
        </p:spPr>
        <p:txBody>
          <a:bodyPr/>
          <a:lstStyle/>
          <a:p>
            <a:r>
              <a:rPr lang="en-US" sz="3200" dirty="0"/>
              <a:t>Dedicated Systems – </a:t>
            </a:r>
            <a:r>
              <a:rPr lang="en-US" sz="3200" dirty="0" smtClean="0"/>
              <a:t>Data </a:t>
            </a:r>
            <a:r>
              <a:rPr lang="en-US" sz="3200" dirty="0"/>
              <a:t>Transfer Node</a:t>
            </a:r>
          </a:p>
        </p:txBody>
      </p:sp>
      <p:sp>
        <p:nvSpPr>
          <p:cNvPr id="3" name="Content Placeholder 2"/>
          <p:cNvSpPr>
            <a:spLocks noGrp="1"/>
          </p:cNvSpPr>
          <p:nvPr>
            <p:ph idx="1"/>
          </p:nvPr>
        </p:nvSpPr>
        <p:spPr>
          <a:xfrm>
            <a:off x="457200" y="1600200"/>
            <a:ext cx="4881772" cy="4847249"/>
          </a:xfrm>
        </p:spPr>
        <p:txBody>
          <a:bodyPr>
            <a:normAutofit fontScale="92500" lnSpcReduction="10000"/>
          </a:bodyPr>
          <a:lstStyle/>
          <a:p>
            <a:r>
              <a:rPr lang="en-US" dirty="0" smtClean="0"/>
              <a:t>The DTN is dedicated to data transfer</a:t>
            </a:r>
          </a:p>
          <a:p>
            <a:r>
              <a:rPr lang="en-US" dirty="0" smtClean="0"/>
              <a:t>Set up </a:t>
            </a:r>
            <a:r>
              <a:rPr lang="en-US" b="1" i="1" dirty="0" smtClean="0">
                <a:solidFill>
                  <a:srgbClr val="FF6600"/>
                </a:solidFill>
              </a:rPr>
              <a:t>specifically</a:t>
            </a:r>
            <a:r>
              <a:rPr lang="en-US" dirty="0" smtClean="0">
                <a:solidFill>
                  <a:srgbClr val="FF6600"/>
                </a:solidFill>
              </a:rPr>
              <a:t> </a:t>
            </a:r>
            <a:r>
              <a:rPr lang="en-US" dirty="0" smtClean="0"/>
              <a:t>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cybersecurity easier</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Screen Shot 2014-02-11 at 7.10.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932" y="1011205"/>
            <a:ext cx="3823110" cy="5011265"/>
          </a:xfrm>
          <a:prstGeom prst="rect">
            <a:avLst/>
          </a:prstGeom>
        </p:spPr>
      </p:pic>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337527"/>
            <a:ext cx="8229600" cy="5041163"/>
          </a:xfrm>
        </p:spPr>
        <p:txBody>
          <a:bodyPr>
            <a:normAutofit/>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8" y="4362361"/>
            <a:ext cx="243209" cy="63496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pic>
        <p:nvPicPr>
          <p:cNvPr id="2" name="Picture 1" descr="glob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95" y="4269718"/>
            <a:ext cx="985161" cy="945222"/>
          </a:xfrm>
          <a:prstGeom prst="rect">
            <a:avLst/>
          </a:prstGeom>
        </p:spPr>
      </p:pic>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00" y="3031067"/>
            <a:ext cx="184666" cy="369332"/>
          </a:xfrm>
          <a:prstGeom prst="rect">
            <a:avLst/>
          </a:prstGeom>
          <a:noFill/>
        </p:spPr>
        <p:txBody>
          <a:bodyPr wrap="none" rtlCol="0">
            <a:spAutoFit/>
          </a:bodyPr>
          <a:lstStyle/>
          <a:p>
            <a:endParaRPr lang="en-US" dirty="0">
              <a:solidFill>
                <a:prstClr val="black"/>
              </a:solidFill>
            </a:endParaRPr>
          </a:p>
        </p:txBody>
      </p:sp>
      <p:pic>
        <p:nvPicPr>
          <p:cNvPr id="5" name="Picture 4" descr="Kstar-hyung_Kim_NFRI_Kore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200895"/>
            <a:ext cx="1837607" cy="1225837"/>
          </a:xfrm>
          <a:prstGeom prst="rect">
            <a:avLst/>
          </a:prstGeom>
        </p:spPr>
      </p:pic>
      <p:sp>
        <p:nvSpPr>
          <p:cNvPr id="2" name="TextBox 1"/>
          <p:cNvSpPr txBox="1"/>
          <p:nvPr/>
        </p:nvSpPr>
        <p:spPr>
          <a:xfrm>
            <a:off x="2108200" y="2057400"/>
            <a:ext cx="184666" cy="369332"/>
          </a:xfrm>
          <a:prstGeom prst="rect">
            <a:avLst/>
          </a:prstGeom>
          <a:noFill/>
        </p:spPr>
        <p:txBody>
          <a:bodyPr wrap="none" rtlCol="0">
            <a:spAutoFit/>
          </a:bodyPr>
          <a:lstStyle/>
          <a:p>
            <a:endParaRPr lang="en-US" dirty="0">
              <a:solidFill>
                <a:prstClr val="black"/>
              </a:solidFill>
            </a:endParaRPr>
          </a:p>
        </p:txBody>
      </p:sp>
      <p:pic>
        <p:nvPicPr>
          <p:cNvPr id="7" name="Picture 4" descr="G:\Capital Projects\Project Management\Martinez\CRT\Drawings and Renderings\Renderings\2012\CRT Southwest View 12040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465" y="4513819"/>
            <a:ext cx="1618850" cy="10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ns.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62779" y="3932006"/>
            <a:ext cx="1914391" cy="1366078"/>
          </a:xfrm>
          <a:prstGeom prst="rect">
            <a:avLst/>
          </a:prstGeom>
        </p:spPr>
      </p:pic>
      <p:pic>
        <p:nvPicPr>
          <p:cNvPr id="9" name="Picture 8" descr="3365376865_53bc10afaa_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02330" y="811335"/>
            <a:ext cx="1770684" cy="1328013"/>
          </a:xfrm>
          <a:prstGeom prst="rect">
            <a:avLst/>
          </a:prstGeom>
        </p:spPr>
      </p:pic>
      <p:pic>
        <p:nvPicPr>
          <p:cNvPr id="12" name="Picture 11" descr="3252736045_152f04dbb4_b.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81679" y="4365914"/>
            <a:ext cx="1530369" cy="1223996"/>
          </a:xfrm>
          <a:prstGeom prst="rect">
            <a:avLst/>
          </a:prstGeom>
        </p:spPr>
      </p:pic>
      <p:sp>
        <p:nvSpPr>
          <p:cNvPr id="15" name="Title 14"/>
          <p:cNvSpPr>
            <a:spLocks noGrp="1"/>
          </p:cNvSpPr>
          <p:nvPr>
            <p:ph type="title"/>
          </p:nvPr>
        </p:nvSpPr>
        <p:spPr>
          <a:xfrm>
            <a:off x="457200" y="274638"/>
            <a:ext cx="8381132" cy="1143000"/>
          </a:xfrm>
        </p:spPr>
        <p:txBody>
          <a:bodyPr/>
          <a:lstStyle/>
          <a:p>
            <a:r>
              <a:rPr lang="en-US" dirty="0">
                <a:solidFill>
                  <a:prstClr val="black"/>
                </a:solidFill>
                <a:latin typeface="Arial"/>
              </a:rPr>
              <a:t>Network as </a:t>
            </a:r>
            <a:r>
              <a:rPr lang="en-US" strike="sngStrike" dirty="0">
                <a:solidFill>
                  <a:prstClr val="black"/>
                </a:solidFill>
                <a:latin typeface="Arial"/>
              </a:rPr>
              <a:t>Infrastructure</a:t>
            </a:r>
            <a:r>
              <a:rPr lang="en-US" dirty="0">
                <a:solidFill>
                  <a:prstClr val="black"/>
                </a:solidFill>
                <a:latin typeface="Arial"/>
              </a:rPr>
              <a:t> </a:t>
            </a:r>
            <a:r>
              <a:rPr lang="en-US" i="1" dirty="0">
                <a:solidFill>
                  <a:prstClr val="black"/>
                </a:solidFill>
                <a:latin typeface="Arial"/>
              </a:rPr>
              <a:t>Instrument</a:t>
            </a:r>
            <a:br>
              <a:rPr lang="en-US" i="1" dirty="0">
                <a:solidFill>
                  <a:prstClr val="black"/>
                </a:solidFill>
                <a:latin typeface="Arial"/>
              </a:rPr>
            </a:br>
            <a:endParaRPr lang="en-US" dirty="0"/>
          </a:p>
        </p:txBody>
      </p:sp>
      <p:sp>
        <p:nvSpPr>
          <p:cNvPr id="13" name="Rectangle 12"/>
          <p:cNvSpPr/>
          <p:nvPr/>
        </p:nvSpPr>
        <p:spPr>
          <a:xfrm>
            <a:off x="305997" y="5660827"/>
            <a:ext cx="7009890" cy="923330"/>
          </a:xfrm>
          <a:prstGeom prst="rect">
            <a:avLst/>
          </a:prstGeom>
        </p:spPr>
        <p:txBody>
          <a:bodyPr wrap="square">
            <a:spAutoFit/>
          </a:bodyPr>
          <a:lstStyle/>
          <a:p>
            <a:pPr marL="456538" lvl="2" indent="0">
              <a:buNone/>
            </a:pPr>
            <a:r>
              <a:rPr lang="en-US" b="1" i="1" u="sng" dirty="0" smtClean="0"/>
              <a:t>ESnet Vision</a:t>
            </a:r>
            <a:r>
              <a:rPr lang="en-US" dirty="0" smtClean="0"/>
              <a:t>: Scientific </a:t>
            </a:r>
            <a:r>
              <a:rPr lang="en-US" dirty="0"/>
              <a:t>progress will be </a:t>
            </a:r>
            <a:r>
              <a:rPr lang="en-US" b="1" dirty="0"/>
              <a:t>completely unconstrained </a:t>
            </a:r>
            <a:r>
              <a:rPr lang="en-US" dirty="0"/>
              <a:t>by the physical location of instruments, people, computational resources, or data.  </a:t>
            </a:r>
          </a:p>
        </p:txBody>
      </p:sp>
      <p:pic>
        <p:nvPicPr>
          <p:cNvPr id="18" name="Picture 17" descr="20150112-ESn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7968"/>
            <a:ext cx="9144000" cy="3186050"/>
          </a:xfrm>
          <a:prstGeom prst="rect">
            <a:avLst/>
          </a:prstGeom>
        </p:spPr>
      </p:pic>
      <p:pic>
        <p:nvPicPr>
          <p:cNvPr id="11" name="Picture 10" descr="2182152599_5f6d0a26f7_o.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62779" y="1269789"/>
            <a:ext cx="1775553" cy="1156943"/>
          </a:xfrm>
          <a:prstGeom prst="rect">
            <a:avLst/>
          </a:prstGeom>
        </p:spPr>
      </p:pic>
      <p:sp>
        <p:nvSpPr>
          <p:cNvPr id="1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10"/>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2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55399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t>Data </a:t>
            </a:r>
            <a:r>
              <a:rPr lang="en-US" dirty="0" smtClean="0"/>
              <a:t>Transfer Nodes &amp; Applications</a:t>
            </a:r>
          </a:p>
          <a:p>
            <a:pPr>
              <a:buFont typeface="Arial"/>
              <a:buChar char="•"/>
            </a:pPr>
            <a:r>
              <a:rPr lang="en-US" dirty="0" smtClean="0">
                <a:solidFill>
                  <a:srgbClr val="FF0000"/>
                </a:solidFill>
              </a:rPr>
              <a:t>Science DMZ Security</a:t>
            </a:r>
          </a:p>
          <a:p>
            <a:pPr>
              <a:buFont typeface="Arial"/>
              <a:buChar char="•"/>
            </a:pPr>
            <a:r>
              <a:rPr lang="en-US" dirty="0"/>
              <a:t>User </a:t>
            </a:r>
            <a:r>
              <a:rPr lang="en-US" dirty="0" smtClean="0"/>
              <a:t>Engagement</a:t>
            </a:r>
            <a:endParaRPr lang="en-US" dirty="0" smtClean="0">
              <a:solidFill>
                <a:srgbClr val="FF0000"/>
              </a:solidFill>
            </a:endParaRP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002780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347874" cy="1829808"/>
          </a:xfrm>
        </p:spPr>
        <p:txBody>
          <a:bodyPr>
            <a:normAutofit fontScale="92500"/>
          </a:bodyPr>
          <a:lstStyle/>
          <a:p>
            <a:r>
              <a:rPr lang="en-US" sz="2400" dirty="0"/>
              <a:t>Goal – disentangle security policy and enforcement for science flows from security for business systems</a:t>
            </a:r>
          </a:p>
          <a:p>
            <a:r>
              <a:rPr lang="en-US" sz="2400" dirty="0" smtClean="0"/>
              <a:t>Rationale</a:t>
            </a:r>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Science DMZ Security</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2" name="Picture 1" descr="at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520" y="744247"/>
            <a:ext cx="4030464" cy="2587558"/>
          </a:xfrm>
          <a:prstGeom prst="rect">
            <a:avLst/>
          </a:prstGeom>
        </p:spPr>
      </p:pic>
      <p:sp>
        <p:nvSpPr>
          <p:cNvPr id="10" name="Content Placeholder 2"/>
          <p:cNvSpPr txBox="1">
            <a:spLocks/>
          </p:cNvSpPr>
          <p:nvPr/>
        </p:nvSpPr>
        <p:spPr>
          <a:xfrm>
            <a:off x="457200" y="3260126"/>
            <a:ext cx="8229600" cy="2798647"/>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Science data traffic is simple from a security perspective</a:t>
            </a:r>
          </a:p>
          <a:p>
            <a:pPr lvl="1"/>
            <a:r>
              <a:rPr lang="en-US" dirty="0" smtClean="0"/>
              <a:t>Narrow application set on Science DMZ</a:t>
            </a:r>
          </a:p>
          <a:p>
            <a:pPr lvl="2"/>
            <a:r>
              <a:rPr lang="en-US" dirty="0" smtClean="0"/>
              <a:t>Data transfer, data streaming packages</a:t>
            </a:r>
          </a:p>
          <a:p>
            <a:pPr lvl="2"/>
            <a:r>
              <a:rPr lang="en-US" dirty="0" smtClean="0"/>
              <a:t>No printers, document readers, web browsers, building control systems, financial databases, staff desktops, etc. </a:t>
            </a:r>
          </a:p>
          <a:p>
            <a:pPr lvl="1"/>
            <a:r>
              <a:rPr lang="en-US" dirty="0" smtClean="0"/>
              <a:t>Security controls that are typically implemented to protect business resources often cause performance problems</a:t>
            </a:r>
          </a:p>
          <a:p>
            <a:r>
              <a:rPr lang="en-US" sz="2400" dirty="0" smtClean="0"/>
              <a:t>Separation allows each to be optimized</a:t>
            </a:r>
          </a:p>
          <a:p>
            <a:pPr marL="0" indent="0">
              <a:buFont typeface="Arial"/>
              <a:buNone/>
            </a:pPr>
            <a:endParaRPr lang="en-US" dirty="0"/>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Performance Is A Core Requirement</a:t>
            </a:r>
            <a:endParaRPr lang="en-US" sz="3200" dirty="0"/>
          </a:p>
        </p:txBody>
      </p:sp>
      <p:sp>
        <p:nvSpPr>
          <p:cNvPr id="3" name="Content Placeholder 2"/>
          <p:cNvSpPr>
            <a:spLocks noGrp="1"/>
          </p:cNvSpPr>
          <p:nvPr>
            <p:ph idx="1"/>
          </p:nvPr>
        </p:nvSpPr>
        <p:spPr>
          <a:xfrm>
            <a:off x="457200" y="1417637"/>
            <a:ext cx="8229600" cy="5140087"/>
          </a:xfrm>
        </p:spPr>
        <p:txBody>
          <a:bodyPr>
            <a:normAutofit lnSpcReduction="10000"/>
          </a:bodyPr>
          <a:lstStyle/>
          <a:p>
            <a:r>
              <a:rPr lang="en-US" sz="2400" dirty="0" smtClean="0"/>
              <a:t>Core information security principles</a:t>
            </a:r>
          </a:p>
          <a:p>
            <a:pPr lvl="1"/>
            <a:r>
              <a:rPr lang="en-US" dirty="0" smtClean="0"/>
              <a:t>Confidentiality, Integrity, Availability (CIA)</a:t>
            </a:r>
          </a:p>
          <a:p>
            <a:pPr lvl="1"/>
            <a:r>
              <a:rPr lang="en-US" dirty="0" smtClean="0"/>
              <a:t>Often, CIA and risk mitigation result in poor performance</a:t>
            </a:r>
          </a:p>
          <a:p>
            <a:r>
              <a:rPr lang="en-US" sz="2400" dirty="0" smtClean="0"/>
              <a:t>In data-intensive science, performance is an additional core mission requirement: CIA </a:t>
            </a:r>
            <a:r>
              <a:rPr lang="en-US" sz="2400" dirty="0" smtClean="0">
                <a:sym typeface="Wingdings"/>
              </a:rPr>
              <a:t> </a:t>
            </a:r>
            <a:r>
              <a:rPr lang="en-US" sz="2400" dirty="0" smtClean="0"/>
              <a:t>PICA</a:t>
            </a:r>
          </a:p>
          <a:p>
            <a:pPr lvl="1"/>
            <a:r>
              <a:rPr lang="en-US" dirty="0" smtClean="0"/>
              <a:t>CIA principles are important, but </a:t>
            </a:r>
            <a:r>
              <a:rPr lang="en-US" b="1" i="1" dirty="0" smtClean="0"/>
              <a:t>if performance is compromised the science mission fails </a:t>
            </a:r>
          </a:p>
          <a:p>
            <a:pPr lvl="1"/>
            <a:r>
              <a:rPr lang="en-US" dirty="0" smtClean="0"/>
              <a:t>Not about “how much” security you have, but how the security is implemented</a:t>
            </a:r>
          </a:p>
          <a:p>
            <a:pPr lvl="1"/>
            <a:r>
              <a:rPr lang="en-US" dirty="0" smtClean="0"/>
              <a:t>Need a way to appropriately secure systems without performance compromises</a:t>
            </a:r>
            <a:endParaRPr lang="en-US" dirty="0"/>
          </a:p>
          <a:p>
            <a:r>
              <a:rPr lang="en-US" dirty="0"/>
              <a:t>Collaboration Within The </a:t>
            </a:r>
            <a:r>
              <a:rPr lang="en-US" dirty="0" smtClean="0"/>
              <a:t>Organization</a:t>
            </a:r>
          </a:p>
          <a:p>
            <a:pPr lvl="1"/>
            <a:r>
              <a:rPr lang="en-US" dirty="0" smtClean="0"/>
              <a:t>All parties (users, operators, security, administration) needs to sign off up this idea – revolutionary vs. evolutionary change.  </a:t>
            </a:r>
          </a:p>
          <a:p>
            <a:pPr lvl="1"/>
            <a:r>
              <a:rPr lang="en-US" dirty="0" smtClean="0"/>
              <a:t>Make sure everyone understands the ROI potential.  </a:t>
            </a:r>
            <a:endParaRPr lang="en-US" dirty="0"/>
          </a:p>
          <a:p>
            <a:endParaRPr lang="en-US" dirty="0" smtClean="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161250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417638"/>
            <a:ext cx="5183352" cy="2742707"/>
          </a:xfrm>
        </p:spPr>
        <p:txBody>
          <a:bodyPr>
            <a:normAutofit fontScale="92500"/>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IMG_15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32" y="151816"/>
            <a:ext cx="2907862" cy="3877149"/>
          </a:xfrm>
          <a:prstGeom prst="rect">
            <a:avLst/>
          </a:prstGeom>
        </p:spPr>
      </p:pic>
      <p:sp>
        <p:nvSpPr>
          <p:cNvPr id="8" name="Content Placeholder 2"/>
          <p:cNvSpPr txBox="1">
            <a:spLocks/>
          </p:cNvSpPr>
          <p:nvPr/>
        </p:nvSpPr>
        <p:spPr>
          <a:xfrm>
            <a:off x="457200" y="4160345"/>
            <a:ext cx="8229600" cy="1953172"/>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i="1" dirty="0" smtClean="0"/>
              <a:t>Key point – security policies and mechanisms that protect the Science DMZ should be implemented so that they do not compromise performance</a:t>
            </a:r>
          </a:p>
          <a:p>
            <a:r>
              <a:rPr lang="en-US" sz="2400" dirty="0" smtClean="0"/>
              <a:t>Traffic permitted by policy should not experience performance impact as a result of the application of policy</a:t>
            </a:r>
          </a:p>
          <a:p>
            <a:endParaRPr lang="en-US" sz="2400" dirty="0" smtClean="0"/>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7099300" cy="1143000"/>
          </a:xfrm>
        </p:spPr>
        <p:txBody>
          <a:bodyPr/>
          <a:lstStyle/>
          <a:p>
            <a:r>
              <a:rPr lang="en-US" sz="3200" dirty="0" smtClean="0"/>
              <a:t>Firewall Performance Example</a:t>
            </a:r>
            <a:endParaRPr lang="en-US" sz="3200" dirty="0"/>
          </a:p>
        </p:txBody>
      </p:sp>
      <p:sp>
        <p:nvSpPr>
          <p:cNvPr id="3" name="Content Placeholder 2"/>
          <p:cNvSpPr>
            <a:spLocks noGrp="1"/>
          </p:cNvSpPr>
          <p:nvPr>
            <p:ph idx="1"/>
          </p:nvPr>
        </p:nvSpPr>
        <p:spPr>
          <a:xfrm>
            <a:off x="457200" y="1085001"/>
            <a:ext cx="8229600" cy="3106000"/>
          </a:xfrm>
        </p:spPr>
        <p:txBody>
          <a:bodyPr/>
          <a:lstStyle/>
          <a:p>
            <a:r>
              <a:rPr lang="en-US" dirty="0" smtClean="0"/>
              <a:t>Observed performance, via </a:t>
            </a:r>
            <a:r>
              <a:rPr lang="en-US" dirty="0" err="1" smtClean="0"/>
              <a:t>perfSONAR</a:t>
            </a:r>
            <a:r>
              <a:rPr lang="en-US" dirty="0" smtClean="0"/>
              <a:t>, through a firewall:</a:t>
            </a:r>
          </a:p>
          <a:p>
            <a:endParaRPr lang="en-US" dirty="0"/>
          </a:p>
          <a:p>
            <a:endParaRPr lang="en-US" dirty="0" smtClean="0"/>
          </a:p>
          <a:p>
            <a:endParaRPr lang="en-US" dirty="0"/>
          </a:p>
          <a:p>
            <a:endParaRPr lang="en-US" dirty="0" smtClean="0"/>
          </a:p>
          <a:p>
            <a:r>
              <a:rPr lang="en-US" dirty="0" smtClean="0"/>
              <a:t>Observed performance, via </a:t>
            </a:r>
            <a:r>
              <a:rPr lang="en-US" dirty="0" err="1" smtClean="0"/>
              <a:t>perfSONAR</a:t>
            </a:r>
            <a:r>
              <a:rPr lang="en-US" dirty="0" smtClean="0"/>
              <a:t>, bypassing firewall:</a:t>
            </a:r>
          </a:p>
        </p:txBody>
      </p:sp>
      <p:pic>
        <p:nvPicPr>
          <p:cNvPr id="6" name="Picture 1" descr="20121108-Brown1-CU_1G.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70233" y="1463674"/>
            <a:ext cx="6173767" cy="203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20121108-Brown2-CU_1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0233" y="3810713"/>
            <a:ext cx="6173767" cy="20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66699" y="2180772"/>
            <a:ext cx="2513033" cy="973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0000"/>
                </a:solidFill>
              </a:rPr>
              <a:t>     Almost 20 times</a:t>
            </a:r>
            <a:r>
              <a:rPr lang="en-US" kern="600" dirty="0">
                <a:solidFill>
                  <a:srgbClr val="FF0000"/>
                </a:solidFill>
              </a:rPr>
              <a:t> </a:t>
            </a:r>
            <a:r>
              <a:rPr lang="en-US" kern="600" dirty="0" smtClean="0">
                <a:solidFill>
                  <a:srgbClr val="FF0000"/>
                </a:solidFill>
              </a:rPr>
              <a:t>slower through the firewall</a:t>
            </a:r>
          </a:p>
        </p:txBody>
      </p:sp>
      <p:sp>
        <p:nvSpPr>
          <p:cNvPr id="9" name="Content Placeholder 2"/>
          <p:cNvSpPr txBox="1">
            <a:spLocks/>
          </p:cNvSpPr>
          <p:nvPr/>
        </p:nvSpPr>
        <p:spPr bwMode="auto">
          <a:xfrm>
            <a:off x="279400" y="4382635"/>
            <a:ext cx="2848769" cy="1429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0000"/>
                </a:solidFill>
              </a:rPr>
              <a:t>     Huge improvement without the firewall</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477688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Do That?”</a:t>
            </a:r>
            <a:endParaRPr lang="en-US" sz="4000" dirty="0"/>
          </a:p>
        </p:txBody>
      </p:sp>
      <p:sp>
        <p:nvSpPr>
          <p:cNvPr id="3" name="Content Placeholder 2"/>
          <p:cNvSpPr>
            <a:spLocks noGrp="1"/>
          </p:cNvSpPr>
          <p:nvPr>
            <p:ph idx="1"/>
          </p:nvPr>
        </p:nvSpPr>
        <p:spPr>
          <a:xfrm>
            <a:off x="457200" y="1600201"/>
            <a:ext cx="8229600" cy="2156350"/>
          </a:xfrm>
        </p:spPr>
        <p:txBody>
          <a:bodyPr>
            <a:normAutofit fontScale="92500" lnSpcReduction="20000"/>
          </a:bodyPr>
          <a:lstStyle/>
          <a:p>
            <a:pPr>
              <a:buFont typeface="Arial"/>
              <a:buChar char="•"/>
            </a:pPr>
            <a:r>
              <a:rPr lang="en-US" dirty="0" smtClean="0"/>
              <a:t>Consider a network between three buildings – A, B, and C</a:t>
            </a:r>
          </a:p>
          <a:p>
            <a:pPr lvl="1">
              <a:buFont typeface="Arial"/>
              <a:buChar char="•"/>
            </a:pPr>
            <a:r>
              <a:rPr lang="en-US" dirty="0" smtClean="0"/>
              <a:t>This is supposedly a 10Gbps network end to end (look at the links on the buildings)</a:t>
            </a:r>
          </a:p>
          <a:p>
            <a:pPr lvl="1">
              <a:buFont typeface="Arial"/>
              <a:buChar char="•"/>
            </a:pPr>
            <a:r>
              <a:rPr lang="en-US" dirty="0" smtClean="0"/>
              <a:t>Building A houses the border router – not much goes on there except the external connectivity</a:t>
            </a:r>
          </a:p>
          <a:p>
            <a:pPr lvl="1">
              <a:buFont typeface="Arial"/>
              <a:buChar char="•"/>
            </a:pPr>
            <a:r>
              <a:rPr lang="en-US" dirty="0" smtClean="0"/>
              <a:t>Lots of work happens in building B – so much so that the processing is done with multiple processors to spread the load in an affordable way, and aggregate the results after</a:t>
            </a:r>
            <a:endParaRPr lang="en-US" dirty="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9" name="Content Placeholder 2"/>
          <p:cNvSpPr txBox="1">
            <a:spLocks/>
          </p:cNvSpPr>
          <p:nvPr/>
        </p:nvSpPr>
        <p:spPr>
          <a:xfrm>
            <a:off x="457200" y="3756551"/>
            <a:ext cx="3237886" cy="2708387"/>
          </a:xfrm>
          <a:prstGeom prst="rect">
            <a:avLst/>
          </a:prstGeom>
        </p:spPr>
        <p:txBody>
          <a:bodyPr vert="horz" lIns="91440" tIns="45720" rIns="91440" bIns="45720" rtlCol="0">
            <a:normAutofit/>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a:buChar char="•"/>
            </a:pPr>
            <a:r>
              <a:rPr lang="en-US" sz="1900" dirty="0" smtClean="0"/>
              <a:t>Building C is where we branch out to other buildings</a:t>
            </a:r>
          </a:p>
          <a:p>
            <a:r>
              <a:rPr lang="en-US" sz="1900" dirty="0" smtClean="0"/>
              <a:t>Every link between buildings is 10Gbps – this is a 10Gbps network, right???</a:t>
            </a:r>
          </a:p>
          <a:p>
            <a:endParaRPr lang="en-US" sz="1900" dirty="0"/>
          </a:p>
        </p:txBody>
      </p:sp>
      <p:pic>
        <p:nvPicPr>
          <p:cNvPr id="4" name="Picture 3" descr="Screen Shot 2015-04-02 at 11.23.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691" y="3488772"/>
            <a:ext cx="4307109" cy="3069267"/>
          </a:xfrm>
          <a:prstGeom prst="rect">
            <a:avLst/>
          </a:prstGeom>
        </p:spPr>
      </p:pic>
    </p:spTree>
    <p:extLst>
      <p:ext uri="{BB962C8B-B14F-4D97-AF65-F5344CB8AC3E}">
        <p14:creationId xmlns:p14="http://schemas.microsoft.com/office/powerpoint/2010/main" val="42073239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Notional 10G Network Between </a:t>
            </a:r>
            <a:r>
              <a:rPr lang="en-US" dirty="0" smtClean="0"/>
              <a:t>Devices</a:t>
            </a:r>
            <a:endParaRPr lang="en-US" dirty="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Screen Shot 2015-04-02 at 11.2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88" y="1417638"/>
            <a:ext cx="7925693" cy="5115868"/>
          </a:xfrm>
          <a:prstGeom prst="rect">
            <a:avLst/>
          </a:prstGeom>
        </p:spPr>
      </p:pic>
    </p:spTree>
    <p:extLst>
      <p:ext uri="{BB962C8B-B14F-4D97-AF65-F5344CB8AC3E}">
        <p14:creationId xmlns:p14="http://schemas.microsoft.com/office/powerpoint/2010/main" val="23815701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t>Data </a:t>
            </a:r>
            <a:r>
              <a:rPr lang="en-US" dirty="0" smtClean="0"/>
              <a:t>Transfer Nodes &amp; Applications</a:t>
            </a:r>
          </a:p>
          <a:p>
            <a:pPr>
              <a:buFont typeface="Arial"/>
              <a:buChar char="•"/>
            </a:pPr>
            <a:r>
              <a:rPr lang="en-US" dirty="0" smtClean="0"/>
              <a:t>Science DMZ Security</a:t>
            </a:r>
          </a:p>
          <a:p>
            <a:pPr>
              <a:buFont typeface="Arial"/>
              <a:buChar char="•"/>
            </a:pPr>
            <a:r>
              <a:rPr lang="en-US" dirty="0" smtClean="0">
                <a:solidFill>
                  <a:srgbClr val="FF0000"/>
                </a:solidFill>
              </a:rPr>
              <a:t>User 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0502914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to Network Adoption</a:t>
            </a:r>
            <a:endParaRPr lang="en-US" sz="3200" dirty="0"/>
          </a:p>
        </p:txBody>
      </p:sp>
      <p:sp>
        <p:nvSpPr>
          <p:cNvPr id="6" name="Content Placeholder 5"/>
          <p:cNvSpPr>
            <a:spLocks noGrp="1"/>
          </p:cNvSpPr>
          <p:nvPr>
            <p:ph sz="half" idx="1"/>
          </p:nvPr>
        </p:nvSpPr>
        <p:spPr>
          <a:xfrm>
            <a:off x="355600" y="1317365"/>
            <a:ext cx="3711308" cy="4259262"/>
          </a:xfrm>
        </p:spPr>
        <p:txBody>
          <a:bodyPr>
            <a:normAutofit fontScale="85000" lnSpcReduction="20000"/>
          </a:bodyPr>
          <a:lstStyle/>
          <a:p>
            <a:pPr marL="0" indent="0"/>
            <a:endParaRPr lang="en-US" dirty="0" smtClean="0">
              <a:solidFill>
                <a:prstClr val="black"/>
              </a:solidFill>
            </a:endParaRPr>
          </a:p>
          <a:p>
            <a:pPr marL="285750" indent="-285750">
              <a:buFont typeface="Arial"/>
              <a:buChar char="•"/>
            </a:pPr>
            <a:r>
              <a:rPr lang="en-US" dirty="0" smtClean="0">
                <a:solidFill>
                  <a:prstClr val="black"/>
                </a:solidFill>
              </a:rPr>
              <a:t>C</a:t>
            </a:r>
            <a:r>
              <a:rPr lang="en-US" dirty="0" smtClean="0"/>
              <a:t>auses of performance issues are complicated for users.</a:t>
            </a:r>
          </a:p>
          <a:p>
            <a:pPr marL="285750" lvl="0" indent="-285750">
              <a:buFont typeface="Arial"/>
              <a:buChar char="•"/>
            </a:pPr>
            <a:r>
              <a:rPr lang="en-US" dirty="0" smtClean="0"/>
              <a:t>Lack of communication and collaboration between the CIO’s office and researchers on campus.</a:t>
            </a:r>
          </a:p>
          <a:p>
            <a:pPr marL="285750" lvl="0" indent="-285750">
              <a:buFont typeface="Arial"/>
              <a:buChar char="•"/>
            </a:pPr>
            <a:r>
              <a:rPr lang="en-US" dirty="0" smtClean="0"/>
              <a:t>Lack </a:t>
            </a:r>
            <a:r>
              <a:rPr lang="en-US" dirty="0"/>
              <a:t>of IT expertise within a science collaboration or experimental facility </a:t>
            </a:r>
            <a:endParaRPr lang="en-US" dirty="0" smtClean="0"/>
          </a:p>
          <a:p>
            <a:pPr marL="285750" indent="-285750">
              <a:buFont typeface="Arial"/>
              <a:buChar char="•"/>
            </a:pPr>
            <a:r>
              <a:rPr lang="en-US" dirty="0" smtClean="0"/>
              <a:t>User’s performance expectations </a:t>
            </a:r>
            <a:r>
              <a:rPr lang="en-US" dirty="0"/>
              <a:t>are low (“The network is too slow</a:t>
            </a:r>
            <a:r>
              <a:rPr lang="en-US" dirty="0" smtClean="0"/>
              <a:t>”, “</a:t>
            </a:r>
            <a:r>
              <a:rPr lang="en-US" dirty="0"/>
              <a:t>I tried it and it didn’t work</a:t>
            </a:r>
            <a:r>
              <a:rPr lang="en-US" dirty="0" smtClean="0"/>
              <a:t>”)</a:t>
            </a:r>
            <a:r>
              <a:rPr lang="en-US" dirty="0"/>
              <a:t>. </a:t>
            </a:r>
          </a:p>
          <a:p>
            <a:pPr marL="285750" lvl="0" indent="-285750">
              <a:buFont typeface="Arial"/>
              <a:buChar char="•"/>
            </a:pPr>
            <a:r>
              <a:rPr lang="en-US" dirty="0" smtClean="0"/>
              <a:t>Cultural change is hard </a:t>
            </a:r>
            <a:r>
              <a:rPr lang="en-US" dirty="0"/>
              <a:t>(“we’ve always shipped disks!”).</a:t>
            </a:r>
          </a:p>
          <a:p>
            <a:pPr marL="285750" lvl="0" indent="-285750">
              <a:buFont typeface="Arial"/>
              <a:buChar char="•"/>
            </a:pPr>
            <a:r>
              <a:rPr lang="en-US" dirty="0" smtClean="0"/>
              <a:t>Scientists want to do science not IT support</a:t>
            </a:r>
          </a:p>
        </p:txBody>
      </p:sp>
      <p:pic>
        <p:nvPicPr>
          <p:cNvPr id="3" name="Picture 2" descr="Screen Shot 2014-02-18 at 8.34.56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8508" y="1626927"/>
            <a:ext cx="4859562" cy="3576637"/>
          </a:xfrm>
          <a:prstGeom prst="rect">
            <a:avLst/>
          </a:prstGeom>
        </p:spPr>
      </p:pic>
      <p:sp>
        <p:nvSpPr>
          <p:cNvPr id="5" name="TextBox 4"/>
          <p:cNvSpPr txBox="1"/>
          <p:nvPr/>
        </p:nvSpPr>
        <p:spPr>
          <a:xfrm>
            <a:off x="1739900" y="2928034"/>
            <a:ext cx="61976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dirty="0" smtClean="0"/>
              <a:t>The Capability Gap</a:t>
            </a:r>
            <a:endParaRPr lang="en-US" sz="4400" b="1"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22227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Bridging the Gap</a:t>
            </a:r>
            <a:endParaRPr lang="en-US" sz="4000" dirty="0"/>
          </a:p>
        </p:txBody>
      </p:sp>
      <p:sp>
        <p:nvSpPr>
          <p:cNvPr id="3" name="Content Placeholder 2"/>
          <p:cNvSpPr>
            <a:spLocks noGrp="1"/>
          </p:cNvSpPr>
          <p:nvPr>
            <p:ph idx="1"/>
          </p:nvPr>
        </p:nvSpPr>
        <p:spPr>
          <a:xfrm>
            <a:off x="457200" y="3468177"/>
            <a:ext cx="8229600" cy="2858011"/>
          </a:xfrm>
        </p:spPr>
        <p:txBody>
          <a:bodyPr>
            <a:normAutofit fontScale="92500" lnSpcReduction="20000"/>
          </a:bodyPr>
          <a:lstStyle/>
          <a:p>
            <a:r>
              <a:rPr lang="en-US" sz="2800" dirty="0" smtClean="0"/>
              <a:t>Implementing technology is ‘easy’ in the grand scheme of assisting with science</a:t>
            </a:r>
          </a:p>
          <a:p>
            <a:r>
              <a:rPr lang="en-US" sz="2800" dirty="0" smtClean="0"/>
              <a:t>Adoption of technology is different</a:t>
            </a:r>
          </a:p>
          <a:p>
            <a:pPr lvl="1"/>
            <a:r>
              <a:rPr lang="en-US" sz="2600" dirty="0" smtClean="0"/>
              <a:t>Does your cosmologist care what SDN is?</a:t>
            </a:r>
          </a:p>
          <a:p>
            <a:pPr lvl="1"/>
            <a:r>
              <a:rPr lang="en-US" sz="2600" dirty="0" smtClean="0"/>
              <a:t>Does your cosmologist want to get data from Chile each night so that they can start the next day without having to struggle with the tyranny of ineffective data movement strategies that involve airplanes and white/brown trucks?</a:t>
            </a:r>
            <a:endParaRPr lang="en-US" sz="2800" dirty="0" smtClean="0"/>
          </a:p>
          <a:p>
            <a:pPr marL="0" indent="0">
              <a:buNone/>
            </a:pPr>
            <a:endParaRPr lang="en-US" dirty="0" smtClean="0"/>
          </a:p>
          <a:p>
            <a:endParaRPr lang="en-US" dirty="0" smtClean="0"/>
          </a:p>
          <a:p>
            <a:endParaRPr lang="en-US" dirty="0" smtClean="0"/>
          </a:p>
        </p:txBody>
      </p:sp>
      <p:pic>
        <p:nvPicPr>
          <p:cNvPr id="4" name="Picture 3" descr="lYsnE8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475" y="1245168"/>
            <a:ext cx="6468547" cy="2047162"/>
          </a:xfrm>
          <a:prstGeom prst="rect">
            <a:avLst/>
          </a:prstGeo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0762823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Science DMZ Motivation and Introduction</a:t>
            </a:r>
          </a:p>
          <a:p>
            <a:pPr>
              <a:buFont typeface="Arial"/>
              <a:buChar char="•"/>
            </a:pPr>
            <a:r>
              <a:rPr lang="en-US" dirty="0" smtClean="0"/>
              <a:t>Science DMZ Architecture</a:t>
            </a:r>
          </a:p>
          <a:p>
            <a:pPr>
              <a:buFont typeface="Arial"/>
              <a:buChar char="•"/>
            </a:pPr>
            <a:r>
              <a:rPr lang="en-US" dirty="0" smtClean="0"/>
              <a:t>Data </a:t>
            </a:r>
            <a:r>
              <a:rPr lang="en-US" dirty="0" smtClean="0"/>
              <a:t>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1603116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Golden Spike</a:t>
            </a:r>
            <a:endParaRPr lang="en-US" sz="4000" dirty="0"/>
          </a:p>
        </p:txBody>
      </p:sp>
      <p:sp>
        <p:nvSpPr>
          <p:cNvPr id="4" name="Content Placeholder 3"/>
          <p:cNvSpPr>
            <a:spLocks noGrp="1"/>
          </p:cNvSpPr>
          <p:nvPr>
            <p:ph idx="1"/>
          </p:nvPr>
        </p:nvSpPr>
        <p:spPr>
          <a:xfrm>
            <a:off x="457200" y="4478846"/>
            <a:ext cx="8229600" cy="1900010"/>
          </a:xfrm>
        </p:spPr>
        <p:txBody>
          <a:bodyPr>
            <a:normAutofit fontScale="92500" lnSpcReduction="20000"/>
          </a:bodyPr>
          <a:lstStyle/>
          <a:p>
            <a:r>
              <a:rPr lang="en-US" dirty="0" smtClean="0"/>
              <a:t>We don’t want Scientists to have to build their own networks</a:t>
            </a:r>
          </a:p>
          <a:p>
            <a:r>
              <a:rPr lang="en-US" dirty="0" smtClean="0"/>
              <a:t>Engineers don’t have to understand what a tokomak accomplishes </a:t>
            </a:r>
          </a:p>
          <a:p>
            <a:r>
              <a:rPr lang="en-US" dirty="0" smtClean="0"/>
              <a:t>Meeting in the middle is the process of science engagement:</a:t>
            </a:r>
          </a:p>
          <a:p>
            <a:pPr lvl="1"/>
            <a:r>
              <a:rPr lang="en-US" dirty="0" smtClean="0"/>
              <a:t>Engineering staff learning enough about the process of science to be helpful in how to adopt technology</a:t>
            </a:r>
          </a:p>
          <a:p>
            <a:pPr lvl="1"/>
            <a:r>
              <a:rPr lang="en-US" dirty="0" smtClean="0"/>
              <a:t>Science staff having an open mind to better use what is out there</a:t>
            </a:r>
            <a:endParaRPr lang="en-US" dirty="0"/>
          </a:p>
        </p:txBody>
      </p:sp>
      <p:pic>
        <p:nvPicPr>
          <p:cNvPr id="7" name="Picture 6" descr="promontory_b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45" y="1166030"/>
            <a:ext cx="5837561" cy="3312816"/>
          </a:xfrm>
          <a:prstGeom prst="rect">
            <a:avLst/>
          </a:prstGeom>
        </p:spPr>
      </p:pic>
      <p:pic>
        <p:nvPicPr>
          <p:cNvPr id="8" name="Picture 7" descr="Golden_Spike_Neil9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1166029"/>
            <a:ext cx="2482051" cy="3312817"/>
          </a:xfrm>
          <a:prstGeom prst="rect">
            <a:avLst/>
          </a:prstGeom>
        </p:spPr>
      </p:pic>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7987122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t>Data </a:t>
            </a:r>
            <a:r>
              <a:rPr lang="en-US" dirty="0" smtClean="0"/>
              <a:t>Transfer Nodes &amp; Applications</a:t>
            </a:r>
          </a:p>
          <a:p>
            <a:pPr>
              <a:buFont typeface="Arial"/>
              <a:buChar char="•"/>
            </a:pPr>
            <a:r>
              <a:rPr lang="en-US" dirty="0"/>
              <a:t>On the Topic of </a:t>
            </a:r>
            <a:r>
              <a:rPr lang="en-US" dirty="0" smtClean="0"/>
              <a:t>Security</a:t>
            </a:r>
          </a:p>
          <a:p>
            <a:pPr>
              <a:buFont typeface="Arial"/>
              <a:buChar char="•"/>
            </a:pPr>
            <a:r>
              <a:rPr lang="en-US" dirty="0"/>
              <a:t>User </a:t>
            </a:r>
            <a:r>
              <a:rPr lang="en-US" dirty="0" smtClean="0"/>
              <a:t>Engagement</a:t>
            </a:r>
          </a:p>
          <a:p>
            <a:pPr>
              <a:buFont typeface="Arial"/>
              <a:buChar char="•"/>
            </a:pPr>
            <a:r>
              <a:rPr lang="en-US" dirty="0" smtClean="0">
                <a:solidFill>
                  <a:srgbClr val="FF0000"/>
                </a:solidFill>
              </a:rPr>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831312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Build A Science DMZ Though?</a:t>
            </a:r>
            <a:endParaRPr lang="en-US" dirty="0"/>
          </a:p>
        </p:txBody>
      </p:sp>
      <p:sp>
        <p:nvSpPr>
          <p:cNvPr id="3" name="Content Placeholder 2"/>
          <p:cNvSpPr>
            <a:spLocks noGrp="1"/>
          </p:cNvSpPr>
          <p:nvPr>
            <p:ph idx="1"/>
          </p:nvPr>
        </p:nvSpPr>
        <p:spPr>
          <a:xfrm>
            <a:off x="457199" y="1826753"/>
            <a:ext cx="5037863" cy="2320483"/>
          </a:xfrm>
        </p:spPr>
        <p:txBody>
          <a:bodyPr>
            <a:normAutofit fontScale="85000" lnSpcReduction="10000"/>
          </a:bodyPr>
          <a:lstStyle/>
          <a:p>
            <a:r>
              <a:rPr lang="en-US" dirty="0" smtClean="0"/>
              <a:t>What we know about scientific network use:</a:t>
            </a:r>
          </a:p>
          <a:p>
            <a:pPr lvl="1"/>
            <a:r>
              <a:rPr lang="en-US" dirty="0" smtClean="0"/>
              <a:t>Machine size decreasing, accuracy increasing</a:t>
            </a:r>
          </a:p>
          <a:p>
            <a:pPr lvl="1"/>
            <a:r>
              <a:rPr lang="en-US" dirty="0" smtClean="0"/>
              <a:t>HPC resources more widely available – and potentially distributed from where the scientists are</a:t>
            </a:r>
          </a:p>
          <a:p>
            <a:pPr lvl="1"/>
            <a:r>
              <a:rPr lang="en-US" dirty="0" smtClean="0"/>
              <a:t>WAN networking speeds now at 100G, MAN approaching, LAN as well</a:t>
            </a:r>
          </a:p>
          <a:p>
            <a:r>
              <a:rPr lang="en-US" dirty="0" smtClean="0"/>
              <a:t>Value Proposition:</a:t>
            </a: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IMG_139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013" y="1293364"/>
            <a:ext cx="3694208" cy="2746183"/>
          </a:xfrm>
          <a:prstGeom prst="rect">
            <a:avLst/>
          </a:prstGeom>
        </p:spPr>
      </p:pic>
      <p:sp>
        <p:nvSpPr>
          <p:cNvPr id="7" name="Content Placeholder 2"/>
          <p:cNvSpPr txBox="1">
            <a:spLocks/>
          </p:cNvSpPr>
          <p:nvPr/>
        </p:nvSpPr>
        <p:spPr bwMode="auto">
          <a:xfrm>
            <a:off x="457199" y="4039547"/>
            <a:ext cx="8229600" cy="25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If scientists can’t use the network to the fullest potential due to local policy constraints or bottlenecks – they will find a way to get their done outside of what is available.  </a:t>
            </a:r>
          </a:p>
          <a:p>
            <a:r>
              <a:rPr lang="en-US" dirty="0"/>
              <a:t>Without a Science DMZ, this stuff is all </a:t>
            </a:r>
            <a:r>
              <a:rPr lang="en-US" dirty="0" smtClean="0"/>
              <a:t>hard</a:t>
            </a:r>
            <a:endParaRPr lang="en-US" dirty="0"/>
          </a:p>
          <a:p>
            <a:pPr lvl="1"/>
            <a:r>
              <a:rPr lang="en-US" dirty="0"/>
              <a:t>“No one will use it”.  Maybe today, what about tomorrow</a:t>
            </a:r>
            <a:r>
              <a:rPr lang="en-US" dirty="0" smtClean="0"/>
              <a:t>?</a:t>
            </a:r>
            <a:endParaRPr lang="en-US" dirty="0"/>
          </a:p>
          <a:p>
            <a:pPr lvl="1"/>
            <a:r>
              <a:rPr lang="en-US" dirty="0"/>
              <a:t>“We don’t have these demands currently”.  Next gen technology is always a day away</a:t>
            </a:r>
          </a:p>
        </p:txBody>
      </p:sp>
    </p:spTree>
    <p:extLst>
      <p:ext uri="{BB962C8B-B14F-4D97-AF65-F5344CB8AC3E}">
        <p14:creationId xmlns:p14="http://schemas.microsoft.com/office/powerpoint/2010/main" val="7832564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850514"/>
            <a:ext cx="8493532" cy="5670315"/>
          </a:xfrm>
        </p:spPr>
        <p:txBody>
          <a:bodyPr>
            <a:noAutofit/>
          </a:bodyPr>
          <a:lstStyle/>
          <a:p>
            <a:pPr marL="0" indent="0">
              <a:buNone/>
            </a:pPr>
            <a:r>
              <a:rPr lang="en-US" dirty="0" smtClean="0"/>
              <a:t>Consists of </a:t>
            </a:r>
            <a:r>
              <a:rPr lang="en-US" b="1" dirty="0" smtClean="0"/>
              <a:t>four key components</a:t>
            </a:r>
            <a:r>
              <a:rPr lang="en-US" dirty="0" smtClean="0"/>
              <a:t>, all required:</a:t>
            </a:r>
          </a:p>
          <a:p>
            <a:r>
              <a:rPr lang="en-US" dirty="0" smtClean="0"/>
              <a:t>“Friction free” network path</a:t>
            </a:r>
          </a:p>
          <a:p>
            <a:pPr lvl="1"/>
            <a:r>
              <a:rPr lang="en-US" sz="1800" dirty="0" smtClean="0"/>
              <a:t>Highly capable network devices (wire-speed, deep queues)</a:t>
            </a:r>
          </a:p>
          <a:p>
            <a:pPr lvl="1"/>
            <a:r>
              <a:rPr lang="en-US" sz="1800" dirty="0" smtClean="0"/>
              <a:t>Virtual circuit connectivity option</a:t>
            </a:r>
          </a:p>
          <a:p>
            <a:pPr lvl="1"/>
            <a:r>
              <a:rPr lang="en-US" sz="1800" dirty="0" smtClean="0"/>
              <a:t>Security policy and enforcement specific to science workflows</a:t>
            </a:r>
          </a:p>
          <a:p>
            <a:pPr lvl="1"/>
            <a:r>
              <a:rPr lang="en-US" sz="1800" dirty="0" smtClean="0"/>
              <a:t>Located at or near site perimeter if possible</a:t>
            </a:r>
          </a:p>
          <a:p>
            <a:r>
              <a:rPr lang="en-US" dirty="0" smtClean="0"/>
              <a:t>Dedicated, high-performance Data Transfer Nodes (DTNs)</a:t>
            </a:r>
            <a:endParaRPr lang="en-US" dirty="0"/>
          </a:p>
          <a:p>
            <a:pPr lvl="1"/>
            <a:r>
              <a:rPr lang="en-US" sz="1800" dirty="0" smtClean="0"/>
              <a:t>Hardware, operating system, libraries all optimized for transfer</a:t>
            </a:r>
          </a:p>
          <a:p>
            <a:pPr lvl="1"/>
            <a:r>
              <a:rPr lang="en-US" sz="1800" dirty="0" smtClean="0"/>
              <a:t>Includes optimized data transfer tools such as Globus Online</a:t>
            </a:r>
            <a:r>
              <a:rPr lang="en-US" sz="1800" dirty="0"/>
              <a:t> </a:t>
            </a:r>
            <a:r>
              <a:rPr lang="en-US" sz="1800" dirty="0" smtClean="0"/>
              <a:t>and GridFTP</a:t>
            </a:r>
          </a:p>
          <a:p>
            <a:r>
              <a:rPr lang="en-US" dirty="0" smtClean="0"/>
              <a:t>Performance measurement/test node</a:t>
            </a:r>
          </a:p>
          <a:p>
            <a:pPr lvl="1"/>
            <a:r>
              <a:rPr lang="en-US" sz="1800" dirty="0" err="1" smtClean="0"/>
              <a:t>perfSONAR</a:t>
            </a:r>
            <a:endParaRPr lang="en-US" sz="1800" dirty="0" smtClean="0"/>
          </a:p>
          <a:p>
            <a:r>
              <a:rPr lang="en-US" dirty="0" smtClean="0"/>
              <a:t>Engagement with end users</a:t>
            </a:r>
            <a:endParaRPr lang="en-US"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6" name="Picture 5"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pic>
        <p:nvPicPr>
          <p:cNvPr id="4" name="Picture 3" descr="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7000" y="3736896"/>
            <a:ext cx="939800" cy="901700"/>
          </a:xfrm>
          <a:prstGeom prst="rect">
            <a:avLst/>
          </a:prstGeom>
        </p:spPr>
      </p:pic>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2"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lnSpcReduction="10000"/>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t>Send mail to </a:t>
            </a:r>
            <a:r>
              <a:rPr lang="en-US" dirty="0">
                <a:hlinkClick r:id="rId4"/>
              </a:rPr>
              <a:t>sympa@</a:t>
            </a:r>
            <a:r>
              <a:rPr lang="en-US" dirty="0" smtClean="0">
                <a:hlinkClick r:id="rId4"/>
              </a:rPr>
              <a:t>lists.lbl.gov</a:t>
            </a:r>
            <a:r>
              <a:rPr lang="en-US" dirty="0" smtClean="0"/>
              <a:t> with </a:t>
            </a:r>
            <a:r>
              <a:rPr lang="en-US" dirty="0"/>
              <a:t>the subject "subscribe </a:t>
            </a:r>
            <a:r>
              <a:rPr lang="en-US" dirty="0" err="1"/>
              <a:t>esnet-sciencedmz</a:t>
            </a:r>
            <a:r>
              <a:rPr lang="en-US" dirty="0" smtClean="0"/>
              <a:t>”</a:t>
            </a:r>
          </a:p>
          <a:p>
            <a:pPr lvl="1"/>
            <a:r>
              <a:rPr lang="en-US" dirty="0" err="1" smtClean="0"/>
              <a:t>Fasterdata</a:t>
            </a:r>
            <a:r>
              <a:rPr lang="en-US" dirty="0"/>
              <a:t> </a:t>
            </a:r>
            <a:r>
              <a:rPr lang="en-US" dirty="0" smtClean="0"/>
              <a:t>Events (Workshop, Webinar, etc. announcements)</a:t>
            </a:r>
          </a:p>
          <a:p>
            <a:pPr lvl="2"/>
            <a:r>
              <a:rPr lang="en-US" dirty="0"/>
              <a:t>Send mail to </a:t>
            </a:r>
            <a:r>
              <a:rPr lang="en-US" dirty="0">
                <a:hlinkClick r:id="rId4"/>
              </a:rPr>
              <a:t>sympa@</a:t>
            </a:r>
            <a:r>
              <a:rPr lang="en-US" dirty="0" smtClean="0">
                <a:hlinkClick r:id="rId4"/>
              </a:rPr>
              <a:t>lists.lbl.gov</a:t>
            </a:r>
            <a:r>
              <a:rPr lang="en-US" dirty="0" smtClean="0"/>
              <a:t> with </a:t>
            </a:r>
            <a:r>
              <a:rPr lang="en-US" dirty="0"/>
              <a:t>the subject "subscribe </a:t>
            </a:r>
            <a:r>
              <a:rPr lang="en-US" dirty="0" err="1"/>
              <a:t>esnet</a:t>
            </a:r>
            <a:r>
              <a:rPr lang="en-US" dirty="0"/>
              <a:t>-</a:t>
            </a:r>
            <a:r>
              <a:rPr lang="en-US" dirty="0" err="1"/>
              <a:t>fasterdata</a:t>
            </a:r>
            <a:r>
              <a:rPr lang="en-US" dirty="0"/>
              <a:t>-events”</a:t>
            </a:r>
            <a:endParaRPr lang="en-US" dirty="0" smtClean="0"/>
          </a:p>
          <a:p>
            <a:pPr lvl="1"/>
            <a:r>
              <a:rPr lang="en-US" dirty="0"/>
              <a:t>perfSONAR</a:t>
            </a:r>
          </a:p>
          <a:p>
            <a:pPr lvl="2"/>
            <a:r>
              <a:rPr lang="en-US" dirty="0">
                <a:hlinkClick r:id="rId5"/>
              </a:rPr>
              <a:t>http://fasterdata.es.net/performance-testing/perfsonar</a:t>
            </a:r>
            <a:r>
              <a:rPr lang="en-US" dirty="0" smtClean="0">
                <a:hlinkClick r:id="rId5"/>
              </a:rPr>
              <a:t>/</a:t>
            </a:r>
            <a:endParaRPr lang="en-US" dirty="0" smtClean="0"/>
          </a:p>
          <a:p>
            <a:pPr lvl="2"/>
            <a:r>
              <a:rPr lang="en-US" dirty="0">
                <a:hlinkClick r:id="rId6"/>
              </a:rPr>
              <a:t>http:/</a:t>
            </a:r>
            <a:r>
              <a:rPr lang="en-US" dirty="0" smtClean="0">
                <a:hlinkClick r:id="rId6"/>
              </a:rPr>
              <a:t>/www.perfsonar.net</a:t>
            </a:r>
            <a:r>
              <a:rPr lang="en-US" dirty="0" smtClean="0"/>
              <a:t>  </a:t>
            </a:r>
          </a:p>
          <a:p>
            <a:pPr marL="228600" lvl="1" indent="0">
              <a:buNone/>
            </a:pP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a:t>Thanks!</a:t>
            </a:r>
          </a:p>
        </p:txBody>
      </p:sp>
      <p:sp>
        <p:nvSpPr>
          <p:cNvPr id="8"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b="1" dirty="0" smtClean="0">
                <a:latin typeface="Arial Narrow" charset="0"/>
              </a:rPr>
              <a:t>Jason </a:t>
            </a:r>
            <a:r>
              <a:rPr lang="en-US" sz="1800" b="1" dirty="0">
                <a:latin typeface="Arial Narrow" charset="0"/>
              </a:rPr>
              <a:t>Zurawski – </a:t>
            </a:r>
            <a:r>
              <a:rPr lang="en-US" sz="1800" b="1" dirty="0">
                <a:latin typeface="Arial Narrow" charset="0"/>
                <a:hlinkClick r:id="rId2"/>
              </a:rPr>
              <a:t>zurawski@</a:t>
            </a:r>
            <a:r>
              <a:rPr lang="en-US" sz="1800" b="1" dirty="0" smtClean="0">
                <a:latin typeface="Arial Narrow" charset="0"/>
                <a:hlinkClick r:id="rId2"/>
              </a:rPr>
              <a:t>es.net</a:t>
            </a:r>
            <a:r>
              <a:rPr lang="en-US" sz="1800" b="1" dirty="0" smtClean="0">
                <a:latin typeface="Arial Narrow" charset="0"/>
              </a:rPr>
              <a:t> </a:t>
            </a:r>
            <a:endParaRPr lang="en-US" sz="1800" b="1" dirty="0">
              <a:latin typeface="Arial Narrow" charset="0"/>
            </a:endParaRPr>
          </a:p>
          <a:p>
            <a:pPr>
              <a:spcBef>
                <a:spcPts val="300"/>
              </a:spcBef>
              <a:spcAft>
                <a:spcPts val="300"/>
              </a:spcAft>
            </a:pPr>
            <a:r>
              <a:rPr lang="en-US" sz="1800" dirty="0" smtClean="0">
                <a:latin typeface="Arial Narrow" charset="0"/>
              </a:rPr>
              <a:t>Science Engagement Engineer, ESnet</a:t>
            </a:r>
          </a:p>
          <a:p>
            <a:pPr>
              <a:spcBef>
                <a:spcPts val="300"/>
              </a:spcBef>
              <a:spcAft>
                <a:spcPts val="300"/>
              </a:spcAft>
            </a:pPr>
            <a:r>
              <a:rPr lang="en-US" sz="1800" dirty="0" smtClean="0">
                <a:latin typeface="Arial Narrow" charset="0"/>
              </a:rPr>
              <a:t>Lawrence </a:t>
            </a:r>
            <a:r>
              <a:rPr lang="en-US" sz="1800" dirty="0">
                <a:latin typeface="Arial Narrow" charset="0"/>
              </a:rPr>
              <a:t>Berkeley National Laboratory</a:t>
            </a:r>
          </a:p>
        </p:txBody>
      </p:sp>
      <p:sp>
        <p:nvSpPr>
          <p:cNvPr id="9" name="Text Placeholder 5"/>
          <p:cNvSpPr>
            <a:spLocks noGrp="1"/>
          </p:cNvSpPr>
          <p:nvPr>
            <p:ph type="body" sz="quarter" idx="13"/>
          </p:nvPr>
        </p:nvSpPr>
        <p:spPr>
          <a:xfrm>
            <a:off x="5116513" y="3868738"/>
            <a:ext cx="3570287" cy="1325562"/>
          </a:xfrm>
        </p:spPr>
        <p:txBody>
          <a:bodyPr/>
          <a:lstStyle/>
          <a:p>
            <a:pPr>
              <a:spcBef>
                <a:spcPct val="20000"/>
              </a:spcBef>
            </a:pPr>
            <a:r>
              <a:rPr lang="en-US" dirty="0">
                <a:solidFill>
                  <a:schemeClr val="accent5"/>
                </a:solidFill>
              </a:rPr>
              <a:t>Southern Partnership in Advanced Networking</a:t>
            </a:r>
          </a:p>
          <a:p>
            <a:pPr>
              <a:spcBef>
                <a:spcPct val="20000"/>
              </a:spcBef>
            </a:pPr>
            <a:r>
              <a:rPr lang="en-US" dirty="0">
                <a:solidFill>
                  <a:schemeClr val="accent5"/>
                </a:solidFill>
              </a:rPr>
              <a:t>April 8</a:t>
            </a:r>
            <a:r>
              <a:rPr lang="en-US" baseline="30000" dirty="0">
                <a:solidFill>
                  <a:schemeClr val="accent5"/>
                </a:solidFill>
              </a:rPr>
              <a:t>th</a:t>
            </a:r>
            <a:r>
              <a:rPr lang="en-US" dirty="0">
                <a:solidFill>
                  <a:schemeClr val="accent5"/>
                </a:solidFill>
              </a:rPr>
              <a:t> 2015</a:t>
            </a:r>
            <a:endParaRPr lang="en-US" dirty="0">
              <a:solidFill>
                <a:schemeClr val="accent5"/>
              </a:solidFill>
            </a:endParaRPr>
          </a:p>
        </p:txBody>
      </p:sp>
      <p:cxnSp>
        <p:nvCxnSpPr>
          <p:cNvPr id="10" name="Straight Connector 9"/>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5275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4"/>
          </a:xfrm>
        </p:spPr>
        <p:txBody>
          <a:bodyPr>
            <a:normAutofit fontScale="92500" lnSpcReduction="10000"/>
          </a:bodyPr>
          <a:lstStyle/>
          <a:p>
            <a:r>
              <a:rPr lang="en-US" sz="2400" dirty="0" smtClean="0"/>
              <a:t>Science &amp; Research is </a:t>
            </a:r>
            <a:r>
              <a:rPr lang="en-US" sz="2400" b="1" i="1" u="sng" dirty="0" smtClean="0">
                <a:solidFill>
                  <a:srgbClr val="FF6600"/>
                </a:solidFill>
              </a:rPr>
              <a:t>everywhere</a:t>
            </a:r>
          </a:p>
          <a:p>
            <a:pPr lvl="1"/>
            <a:r>
              <a:rPr lang="en-US" sz="2100" dirty="0" smtClean="0"/>
              <a:t>Size of school/endowment does not matter – there is a researcher at your facility right now that is attempting to use the network for a research activity</a:t>
            </a:r>
          </a:p>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p>
          <a:p>
            <a:pPr lvl="1"/>
            <a:r>
              <a:rPr lang="en-US" dirty="0" smtClean="0"/>
              <a:t>Enable machine-consumable interfaces to data and analysis resources (e.g. portals), automation, scale</a:t>
            </a:r>
          </a:p>
          <a:p>
            <a:r>
              <a:rPr lang="en-US" sz="2400" dirty="0" smtClean="0"/>
              <a:t>Performance is critical</a:t>
            </a:r>
            <a:endParaRPr lang="en-US" sz="2400" dirty="0"/>
          </a:p>
          <a:p>
            <a:pPr lvl="1"/>
            <a:r>
              <a:rPr lang="en-US" dirty="0" smtClean="0"/>
              <a:t>Exponential data growth</a:t>
            </a:r>
            <a:endParaRPr lang="en-US" dirty="0"/>
          </a:p>
          <a:p>
            <a:pPr lvl="1"/>
            <a:r>
              <a:rPr lang="en-US" dirty="0" smtClean="0"/>
              <a:t>Constant human factors (timelines for analysis, remote users)</a:t>
            </a:r>
            <a:endParaRPr lang="en-US" dirty="0"/>
          </a:p>
          <a:p>
            <a:pPr lvl="1"/>
            <a:r>
              <a:rPr lang="en-US" dirty="0" smtClean="0"/>
              <a:t>Data movement and analysis must keep up</a:t>
            </a:r>
          </a:p>
          <a:p>
            <a:r>
              <a:rPr lang="en-US" sz="2400" dirty="0" smtClean="0"/>
              <a:t>Effective use of wide area (long-haul) networks by scientists has historically been difficult (the “Wizard Gap”)</a:t>
            </a:r>
          </a:p>
        </p:txBody>
      </p:sp>
      <p:sp>
        <p:nvSpPr>
          <p:cNvPr id="7" name="Title 1"/>
          <p:cNvSpPr>
            <a:spLocks noGrp="1"/>
          </p:cNvSpPr>
          <p:nvPr>
            <p:ph type="title"/>
          </p:nvPr>
        </p:nvSpPr>
        <p:spPr>
          <a:xfrm>
            <a:off x="457200" y="274638"/>
            <a:ext cx="7099300" cy="1143000"/>
          </a:xfrm>
        </p:spPr>
        <p:txBody>
          <a:bodyPr/>
          <a:lstStyle/>
          <a:p>
            <a:r>
              <a:rPr lang="en-US" sz="3200" dirty="0" smtClean="0"/>
              <a:t>Motivation</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1793403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7" y="274638"/>
            <a:ext cx="9144000" cy="1143000"/>
          </a:xfrm>
        </p:spPr>
        <p:txBody>
          <a:bodyPr>
            <a:normAutofit/>
          </a:bodyPr>
          <a:lstStyle/>
          <a:p>
            <a:r>
              <a:rPr lang="en-US" dirty="0" smtClean="0"/>
              <a:t>Big Science Now Comes in Small Packages …</a:t>
            </a:r>
            <a:endParaRPr lang="en-US" dirty="0"/>
          </a:p>
        </p:txBody>
      </p:sp>
      <p:pic>
        <p:nvPicPr>
          <p:cNvPr id="11" name="Picture 10" descr="XBD200903-00055-04.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266" y="3726949"/>
            <a:ext cx="2917314" cy="1944876"/>
          </a:xfrm>
          <a:prstGeom prst="rect">
            <a:avLst/>
          </a:prstGeom>
        </p:spPr>
      </p:pic>
      <p:pic>
        <p:nvPicPr>
          <p:cNvPr id="8" name="Picture 7" descr="nanopo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66" y="1767877"/>
            <a:ext cx="2917315" cy="1959072"/>
          </a:xfrm>
          <a:prstGeom prst="rect">
            <a:avLst/>
          </a:prstGeom>
        </p:spPr>
      </p:pic>
      <p:pic>
        <p:nvPicPr>
          <p:cNvPr id="13" name="Picture 12" descr="instrument_amo_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3580" y="1767877"/>
            <a:ext cx="5547578" cy="3903948"/>
          </a:xfrm>
          <a:prstGeom prst="rect">
            <a:avLst/>
          </a:prstGeom>
        </p:spPr>
      </p:pic>
      <p:sp>
        <p:nvSpPr>
          <p:cNvPr id="3" name="TextBox 2"/>
          <p:cNvSpPr txBox="1"/>
          <p:nvPr/>
        </p:nvSpPr>
        <p:spPr>
          <a:xfrm>
            <a:off x="1051819" y="5775618"/>
            <a:ext cx="6587323" cy="461665"/>
          </a:xfrm>
          <a:prstGeom prst="rect">
            <a:avLst/>
          </a:prstGeom>
          <a:noFill/>
        </p:spPr>
        <p:txBody>
          <a:bodyPr wrap="none" rtlCol="0">
            <a:spAutoFit/>
          </a:bodyPr>
          <a:lstStyle/>
          <a:p>
            <a:pPr marL="228600" indent="-228600">
              <a:spcBef>
                <a:spcPts val="880"/>
              </a:spcBef>
              <a:buClr>
                <a:srgbClr val="2DB2CF"/>
              </a:buClr>
            </a:pPr>
            <a:r>
              <a:rPr lang="en-US" sz="2400" b="1" i="1" dirty="0" smtClean="0">
                <a:solidFill>
                  <a:srgbClr val="FF6600"/>
                </a:solidFill>
              </a:rPr>
              <a:t>…and is happening on your campus.  Guaranteed.  </a:t>
            </a:r>
          </a:p>
        </p:txBody>
      </p:sp>
      <p:sp>
        <p:nvSpPr>
          <p:cNvPr id="1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24781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a:bodyPr>
          <a:lstStyle/>
          <a:p>
            <a:r>
              <a:rPr lang="en-US" sz="4000" dirty="0" smtClean="0">
                <a:latin typeface="Arial" pitchFamily="-112" charset="0"/>
                <a:ea typeface="ＭＳ Ｐゴシック" pitchFamily="-112" charset="-128"/>
              </a:rPr>
              <a:t>Understanding Data Trends</a:t>
            </a:r>
            <a:endParaRPr lang="en-US" sz="4000" dirty="0"/>
          </a:p>
        </p:txBody>
      </p:sp>
      <p:pic>
        <p:nvPicPr>
          <p:cNvPr id="6" name="Content Placeholder 5" descr="user-taxonomy-axes-v5b.pdf"/>
          <p:cNvPicPr>
            <a:picLocks noGrp="1" noChangeAspect="1"/>
          </p:cNvPicPr>
          <p:nvPr>
            <p:ph idx="1"/>
          </p:nvPr>
        </p:nvPicPr>
        <p:blipFill rotWithShape="1">
          <a:blip r:embed="rId3">
            <a:extLst>
              <a:ext uri="{28A0092B-C50C-407E-A947-70E740481C1C}">
                <a14:useLocalDpi xmlns:a14="http://schemas.microsoft.com/office/drawing/2010/main" val="0"/>
              </a:ext>
            </a:extLst>
          </a:blip>
          <a:srcRect t="24211" b="33277"/>
          <a:stretch/>
        </p:blipFill>
        <p:spPr>
          <a:xfrm>
            <a:off x="245542" y="1173437"/>
            <a:ext cx="8611499" cy="4735993"/>
          </a:xfrm>
        </p:spPr>
      </p:pic>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46618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2" y="147638"/>
            <a:ext cx="8937993" cy="999865"/>
          </a:xfrm>
        </p:spPr>
        <p:txBody>
          <a:bodyPr/>
          <a:lstStyle/>
          <a:p>
            <a:r>
              <a:rPr lang="en-US" sz="3200" dirty="0" smtClean="0"/>
              <a:t>Data Mobility </a:t>
            </a:r>
            <a:r>
              <a:rPr lang="en-US" sz="3200" dirty="0"/>
              <a:t>i</a:t>
            </a:r>
            <a:r>
              <a:rPr lang="en-US" sz="3200" dirty="0" smtClean="0"/>
              <a:t>n a Given </a:t>
            </a:r>
            <a:r>
              <a:rPr lang="en-US" sz="3200" dirty="0"/>
              <a:t>T</a:t>
            </a:r>
            <a:r>
              <a:rPr lang="en-US" sz="3200" dirty="0" smtClean="0"/>
              <a:t>ime Interval (Theoretical)</a:t>
            </a:r>
            <a:endParaRPr lang="en-US" sz="3200" dirty="0"/>
          </a:p>
        </p:txBody>
      </p:sp>
      <p:sp>
        <p:nvSpPr>
          <p:cNvPr id="7" name="Text Box 1030"/>
          <p:cNvSpPr txBox="1">
            <a:spLocks noChangeArrowheads="1"/>
          </p:cNvSpPr>
          <p:nvPr/>
        </p:nvSpPr>
        <p:spPr bwMode="auto">
          <a:xfrm>
            <a:off x="368299" y="5794998"/>
            <a:ext cx="6735763" cy="107720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sz="1600" dirty="0" smtClean="0">
                <a:latin typeface="Helvetica" pitchFamily="-112" charset="0"/>
              </a:rPr>
              <a:t>These tables available:</a:t>
            </a:r>
          </a:p>
          <a:p>
            <a:pPr>
              <a:spcBef>
                <a:spcPct val="50000"/>
              </a:spcBef>
            </a:pPr>
            <a:r>
              <a:rPr lang="en-US" sz="1600" dirty="0" smtClean="0">
                <a:latin typeface="Helvetica" pitchFamily="-112" charset="0"/>
                <a:hlinkClick r:id="rId3"/>
              </a:rPr>
              <a:t>http</a:t>
            </a:r>
            <a:r>
              <a:rPr lang="en-US" sz="1600" dirty="0">
                <a:latin typeface="Helvetica" pitchFamily="-112" charset="0"/>
                <a:hlinkClick r:id="rId3"/>
              </a:rPr>
              <a:t>://fasterdata.es.net/fasterdata-home/requirements-and-expectations</a:t>
            </a:r>
            <a:r>
              <a:rPr lang="en-US" sz="1600" dirty="0" smtClean="0">
                <a:latin typeface="Helvetica" pitchFamily="-112" charset="0"/>
                <a:hlinkClick r:id="rId3"/>
              </a:rPr>
              <a:t>/</a:t>
            </a:r>
            <a:endParaRPr lang="en-US" sz="1600" dirty="0">
              <a:latin typeface="Helvetica" pitchFamily="-112" charset="0"/>
            </a:endParaRPr>
          </a:p>
          <a:p>
            <a:pPr>
              <a:spcBef>
                <a:spcPct val="50000"/>
              </a:spcBef>
            </a:pPr>
            <a:endParaRPr lang="en-US" sz="1600" dirty="0" smtClean="0">
              <a:latin typeface="Helvetica" pitchFamily="-112" charset="0"/>
            </a:endParaRP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3" name="Picture 2" descr="Screen Shot 2015-02-26 at 1.33.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735" y="3515717"/>
            <a:ext cx="5951782" cy="2567247"/>
          </a:xfrm>
          <a:prstGeom prst="rect">
            <a:avLst/>
          </a:prstGeom>
        </p:spPr>
      </p:pic>
      <p:pic>
        <p:nvPicPr>
          <p:cNvPr id="4" name="Picture 3" descr="Screen Shot 2015-02-26 at 1.34.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43" y="922078"/>
            <a:ext cx="5759258" cy="2593639"/>
          </a:xfrm>
          <a:prstGeom prst="rect">
            <a:avLst/>
          </a:prstGeom>
        </p:spPr>
      </p:pic>
      <p:pic>
        <p:nvPicPr>
          <p:cNvPr id="6" name="Picture 5" descr="Screen Shot 2015-02-26 at 1.36.5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192" y="1896506"/>
            <a:ext cx="2981325" cy="749003"/>
          </a:xfrm>
          <a:prstGeom prst="rect">
            <a:avLst/>
          </a:prstGeom>
        </p:spPr>
      </p:pic>
    </p:spTree>
    <p:extLst>
      <p:ext uri="{BB962C8B-B14F-4D97-AF65-F5344CB8AC3E}">
        <p14:creationId xmlns:p14="http://schemas.microsoft.com/office/powerpoint/2010/main" val="2826274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Central Role of the Network</a:t>
            </a:r>
            <a:endParaRPr lang="en-US" sz="3200" dirty="0"/>
          </a:p>
        </p:txBody>
      </p:sp>
      <p:sp>
        <p:nvSpPr>
          <p:cNvPr id="3" name="Content Placeholder 2"/>
          <p:cNvSpPr>
            <a:spLocks noGrp="1"/>
          </p:cNvSpPr>
          <p:nvPr>
            <p:ph idx="1"/>
          </p:nvPr>
        </p:nvSpPr>
        <p:spPr>
          <a:xfrm>
            <a:off x="457200" y="1612900"/>
            <a:ext cx="8229600" cy="4703763"/>
          </a:xfrm>
        </p:spPr>
        <p:txBody>
          <a:bodyPr>
            <a:normAutofit/>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a:t>
            </a:r>
            <a:r>
              <a:rPr lang="en-US" sz="1800" b="1" i="1" dirty="0" smtClean="0">
                <a:solidFill>
                  <a:srgbClr val="FF6600"/>
                </a:solidFill>
                <a:sym typeface="Wingdings"/>
              </a:rPr>
              <a:t>is not </a:t>
            </a:r>
            <a:r>
              <a:rPr lang="en-US" sz="1800" dirty="0" smtClean="0">
                <a:sym typeface="Wingdings"/>
              </a:rPr>
              <a:t>about supercomputer interconnects</a:t>
            </a:r>
          </a:p>
          <a:p>
            <a:pPr lvl="2"/>
            <a:r>
              <a:rPr lang="en-US" sz="1800" dirty="0" smtClean="0">
                <a:sym typeface="Wingdings"/>
              </a:rPr>
              <a:t>This </a:t>
            </a:r>
            <a:r>
              <a:rPr lang="en-US" sz="1800" b="1" i="1" dirty="0" smtClean="0">
                <a:solidFill>
                  <a:srgbClr val="FF6600"/>
                </a:solidFill>
                <a:sym typeface="Wingdings"/>
              </a:rPr>
              <a:t>is</a:t>
            </a:r>
            <a:r>
              <a:rPr lang="en-US" sz="1800" dirty="0" smtClean="0">
                <a:sym typeface="Wingdings"/>
              </a:rPr>
              <a:t>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r>
              <a:rPr lang="en-US" sz="1900" dirty="0" smtClean="0">
                <a:sym typeface="Wingdings"/>
              </a:rPr>
              <a:t>What </a:t>
            </a:r>
            <a:r>
              <a:rPr lang="en-US" sz="1900" dirty="0">
                <a:sym typeface="Wingdings"/>
              </a:rPr>
              <a:t>is important</a:t>
            </a:r>
            <a:r>
              <a:rPr lang="en-US" sz="1900" dirty="0" smtClean="0">
                <a:sym typeface="Wingdings"/>
              </a:rPr>
              <a:t>?  Ordered list:</a:t>
            </a:r>
            <a:endParaRPr lang="en-US" sz="1900" dirty="0">
              <a:sym typeface="Wingdings"/>
            </a:endParaRP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316725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1045</TotalTime>
  <Words>4883</Words>
  <Application>Microsoft Macintosh PowerPoint</Application>
  <PresentationFormat>On-screen Show (4:3)</PresentationFormat>
  <Paragraphs>597</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The Science DMZ:  A Network Design Pattern for Data-Intensive Science</vt:lpstr>
      <vt:lpstr>ESnet at a Glance</vt:lpstr>
      <vt:lpstr>Network as Infrastructure Instrument </vt:lpstr>
      <vt:lpstr>Overview</vt:lpstr>
      <vt:lpstr>Motivation</vt:lpstr>
      <vt:lpstr>Big Science Now Comes in Small Packages …</vt:lpstr>
      <vt:lpstr>Understanding Data Trends</vt:lpstr>
      <vt:lpstr>Data Mobility in a Given Time Interval (Theoretical)</vt:lpstr>
      <vt:lpstr>The Central Role of the Network</vt:lpstr>
      <vt:lpstr>TCP – Ubiquitous and Fragile</vt:lpstr>
      <vt:lpstr>A small amount of packet loss makes a huge difference in TCP performance</vt:lpstr>
      <vt:lpstr>Lets Talk Performance …</vt:lpstr>
      <vt:lpstr>Putting A Solution Together</vt:lpstr>
      <vt:lpstr>The Science DMZ Superfecta</vt:lpstr>
      <vt:lpstr>Overview</vt:lpstr>
      <vt:lpstr>Science DMZ Takes Many Forms</vt:lpstr>
      <vt:lpstr>Legacy Method: Ad Hoc DTN Deployment</vt:lpstr>
      <vt:lpstr>Ad Hoc DTN Deployment</vt:lpstr>
      <vt:lpstr>Abstract Deployment</vt:lpstr>
      <vt:lpstr>Local And Wide Area Data Flows</vt:lpstr>
      <vt:lpstr>Large Facility Deployment</vt:lpstr>
      <vt:lpstr>Large Facility (HPC, etc.)</vt:lpstr>
      <vt:lpstr>Non-R1 Campus</vt:lpstr>
      <vt:lpstr>Non-R1 Campus</vt:lpstr>
      <vt:lpstr>Non-R1 Campus</vt:lpstr>
      <vt:lpstr>Common Threads</vt:lpstr>
      <vt:lpstr>Overview</vt:lpstr>
      <vt:lpstr>Dedicated Systems – Data Transfer Node</vt:lpstr>
      <vt:lpstr>Data Transfer Tool Comparison</vt:lpstr>
      <vt:lpstr>Overview</vt:lpstr>
      <vt:lpstr>Science DMZ Security</vt:lpstr>
      <vt:lpstr>Performance Is A Core Requirement</vt:lpstr>
      <vt:lpstr>Security Without Firewalls</vt:lpstr>
      <vt:lpstr>Firewall Performance Example</vt:lpstr>
      <vt:lpstr>“Why Does it Do That?”</vt:lpstr>
      <vt:lpstr>Notional 10G Network Between Devices</vt:lpstr>
      <vt:lpstr>Overview</vt:lpstr>
      <vt:lpstr>Challenges to Network Adoption</vt:lpstr>
      <vt:lpstr>Bridging the Gap</vt:lpstr>
      <vt:lpstr>The Golden Spike</vt:lpstr>
      <vt:lpstr>Overview</vt:lpstr>
      <vt:lpstr>Why Build A Science DMZ Though?</vt:lpstr>
      <vt:lpstr>The Science DMZ in 1 Slide</vt:lpstr>
      <vt:lpstr>Links</vt:lpstr>
      <vt:lpstr>Thanks!</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Jason Zurawski</cp:lastModifiedBy>
  <cp:revision>130</cp:revision>
  <cp:lastPrinted>2014-11-19T16:33:57Z</cp:lastPrinted>
  <dcterms:created xsi:type="dcterms:W3CDTF">2014-07-28T21:57:32Z</dcterms:created>
  <dcterms:modified xsi:type="dcterms:W3CDTF">2015-04-06T18:52:07Z</dcterms:modified>
  <cp:category/>
</cp:coreProperties>
</file>