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3" r:id="rId3"/>
    <p:sldId id="344" r:id="rId4"/>
    <p:sldId id="343" r:id="rId5"/>
    <p:sldId id="345" r:id="rId6"/>
    <p:sldId id="353" r:id="rId7"/>
    <p:sldId id="339" r:id="rId8"/>
    <p:sldId id="363" r:id="rId9"/>
    <p:sldId id="354" r:id="rId10"/>
    <p:sldId id="377" r:id="rId11"/>
    <p:sldId id="376" r:id="rId12"/>
    <p:sldId id="340" r:id="rId13"/>
    <p:sldId id="361" r:id="rId14"/>
    <p:sldId id="356" r:id="rId15"/>
    <p:sldId id="357" r:id="rId16"/>
    <p:sldId id="358" r:id="rId17"/>
    <p:sldId id="359" r:id="rId18"/>
    <p:sldId id="341" r:id="rId19"/>
    <p:sldId id="348" r:id="rId20"/>
    <p:sldId id="364" r:id="rId21"/>
    <p:sldId id="366" r:id="rId22"/>
    <p:sldId id="367" r:id="rId23"/>
    <p:sldId id="369" r:id="rId24"/>
    <p:sldId id="370" r:id="rId25"/>
    <p:sldId id="371" r:id="rId26"/>
    <p:sldId id="375" r:id="rId27"/>
    <p:sldId id="368" r:id="rId28"/>
    <p:sldId id="362" r:id="rId29"/>
    <p:sldId id="342" r:id="rId30"/>
    <p:sldId id="349" r:id="rId31"/>
    <p:sldId id="295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BD9D19"/>
    <a:srgbClr val="629FC3"/>
    <a:srgbClr val="558ED5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89449" autoAdjust="0"/>
  </p:normalViewPr>
  <p:slideViewPr>
    <p:cSldViewPr snapToGrid="0" snapToObjects="1">
      <p:cViewPr>
        <p:scale>
          <a:sx n="100" d="100"/>
          <a:sy n="100" d="100"/>
        </p:scale>
        <p:origin x="-6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3726BA98-09A7-D845-B362-7ACA0D031074}" type="datetimeFigureOut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F7EBBC22-62A2-DA42-A7E1-5CA8AEF0CF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59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8D14DF8-0C36-4546-A1A8-1C89C0A9DD5A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AF03E7-0DA5-084C-A73B-84F898909E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82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Need to look at our environment from different angles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Networks are large and complex, but well structured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The environment itself has mechanisms that can be used to address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27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C9639-C0D2-A746-9AD6-FEE097F08E8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security policy</a:t>
            </a:r>
            <a:r>
              <a:rPr lang="en-US" baseline="0" dirty="0" smtClean="0"/>
              <a:t> control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43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92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Enables Federation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Service oriented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Designed with ‘multi-domain’ in mind</a:t>
            </a: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Brings together useful tools to address different needs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Several active and passive tools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Interface to configure regular testing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Diagnostic tools ready with ‘0 configuration’</a:t>
            </a: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Easy to install, easy to use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ISO image can be burned to CD/USB key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‘Wizard’ interface for configuration</a:t>
            </a:r>
          </a:p>
          <a:p>
            <a:pPr>
              <a:defRPr/>
            </a:pPr>
            <a:r>
              <a:rPr lang="en-US" sz="2900" dirty="0" smtClean="0">
                <a:latin typeface="Calibri" charset="0"/>
                <a:ea typeface="ＭＳ Ｐゴシック" charset="0"/>
              </a:rPr>
              <a:t>Encouraging people to deploy ‘known good’ measurement points near domain boundaries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</a:rPr>
              <a:t>“known good” = hosts that are well configured, enough memory and CPU to drive the network, proper TCP tuning, clean path, etc.</a:t>
            </a:r>
            <a:endParaRPr lang="en-US" sz="26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Community Adoption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Over 600 instances seen world wide as of early May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20+ countries</a:t>
            </a:r>
          </a:p>
          <a:p>
            <a:pPr lvl="1">
              <a:defRPr/>
            </a:pP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100s of domains</a:t>
            </a:r>
          </a:p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60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 Packet Loss</a:t>
            </a:r>
          </a:p>
          <a:p>
            <a:pPr lvl="1"/>
            <a:r>
              <a:rPr lang="en-US" dirty="0" smtClean="0"/>
              <a:t>Bad/dirty fibers or connectors</a:t>
            </a:r>
          </a:p>
          <a:p>
            <a:pPr lvl="1"/>
            <a:r>
              <a:rPr lang="en-US" dirty="0" smtClean="0"/>
              <a:t>Low light levels due to amps/interfaces failing</a:t>
            </a:r>
          </a:p>
          <a:p>
            <a:pPr lvl="1"/>
            <a:r>
              <a:rPr lang="en-US" dirty="0" smtClean="0"/>
              <a:t>Duplex mismatch</a:t>
            </a:r>
          </a:p>
          <a:p>
            <a:r>
              <a:rPr lang="en-US" dirty="0" smtClean="0"/>
              <a:t>Small Router/Switch Buffers</a:t>
            </a:r>
          </a:p>
          <a:p>
            <a:pPr lvl="1"/>
            <a:r>
              <a:rPr lang="en-US" dirty="0" smtClean="0"/>
              <a:t>Switches not able to handle the long packet trains prevalent in long RTT sessions and local cross traffic at the same time</a:t>
            </a:r>
          </a:p>
          <a:p>
            <a:r>
              <a:rPr lang="en-US" dirty="0" smtClean="0"/>
              <a:t>Un-intentional Rate Limiting</a:t>
            </a:r>
          </a:p>
          <a:p>
            <a:pPr lvl="1"/>
            <a:r>
              <a:rPr lang="en-US" dirty="0" smtClean="0"/>
              <a:t>Processor-based switching on routers due to faults, </a:t>
            </a:r>
            <a:r>
              <a:rPr lang="en-US" dirty="0" err="1" smtClean="0"/>
              <a:t>acl’s</a:t>
            </a:r>
            <a:r>
              <a:rPr lang="en-US" dirty="0" smtClean="0"/>
              <a:t>, or </a:t>
            </a:r>
            <a:r>
              <a:rPr lang="en-US" dirty="0" err="1" smtClean="0"/>
              <a:t>mis</a:t>
            </a:r>
            <a:r>
              <a:rPr lang="en-US" dirty="0" smtClean="0"/>
              <a:t>-configuration</a:t>
            </a:r>
          </a:p>
          <a:p>
            <a:pPr lvl="1"/>
            <a:r>
              <a:rPr lang="en-US" dirty="0" smtClean="0"/>
              <a:t>Security Devices</a:t>
            </a:r>
          </a:p>
          <a:p>
            <a:pPr lvl="2"/>
            <a:r>
              <a:rPr lang="en-US" dirty="0" smtClean="0"/>
              <a:t>E.g.: 10X improvement by turning off Cisco Reflexive ACL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77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sz="1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2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there was</a:t>
            </a:r>
            <a:r>
              <a:rPr lang="en-US" baseline="0" dirty="0" smtClean="0"/>
              <a:t> an attempt here to ‘complain’, and then </a:t>
            </a:r>
            <a:r>
              <a:rPr lang="en-US" baseline="0" smtClean="0"/>
              <a:t>a workaround.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AF03E7-0DA5-084C-A73B-84F898909E9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6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bckgr_art.png"/>
          <p:cNvPicPr>
            <a:picLocks noChangeAspect="1"/>
          </p:cNvPicPr>
          <p:nvPr userDrawn="1"/>
        </p:nvPicPr>
        <p:blipFill>
          <a:blip r:embed="rId2"/>
          <a:srcRect l="45970"/>
          <a:stretch>
            <a:fillRect/>
          </a:stretch>
        </p:blipFill>
        <p:spPr bwMode="auto">
          <a:xfrm>
            <a:off x="0" y="0"/>
            <a:ext cx="279876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ESnet_color_lg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LBL_logo_notext_2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527925" y="5611813"/>
            <a:ext cx="1158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DOE_Office_Scienc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537200" y="5761038"/>
            <a:ext cx="17557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33887"/>
            <a:ext cx="6096000" cy="1470025"/>
          </a:xfrm>
        </p:spPr>
        <p:txBody>
          <a:bodyPr anchor="b">
            <a:noAutofit/>
          </a:bodyPr>
          <a:lstStyle>
            <a:lvl1pPr algn="l">
              <a:defRPr sz="3200" baseline="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2134035"/>
            <a:ext cx="6096000" cy="897481"/>
          </a:xfrm>
        </p:spPr>
        <p:txBody>
          <a:bodyPr anchor="b">
            <a:noAutofit/>
          </a:bodyPr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906462"/>
          </a:xfrm>
        </p:spPr>
        <p:txBody>
          <a:bodyPr anchor="b"/>
          <a:lstStyle>
            <a:lvl1pPr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L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89037"/>
            <a:ext cx="3810000" cy="452596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2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95600" cy="365125"/>
          </a:xfr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6937A45-2960-CB41-9FE5-2233C6735031}" type="slidenum">
              <a:rPr lang="en-US"/>
              <a:pPr>
                <a:defRPr/>
              </a:pPr>
              <a:t>‹#›</a:t>
            </a:fld>
            <a:r>
              <a:rPr lang="en-US"/>
              <a:t> – </a:t>
            </a:r>
            <a:fld id="{4985BE81-2168-4D4E-9B7B-C6A8C1F2FB3B}" type="datetime1">
              <a:rPr lang="en-US"/>
              <a:pPr>
                <a:defRPr/>
              </a:pPr>
              <a:t>7/15/13</a:t>
            </a:fld>
            <a:r>
              <a:rPr lang="en-US"/>
              <a:t>, © 2009 Internet2</a:t>
            </a:r>
          </a:p>
        </p:txBody>
      </p:sp>
    </p:spTree>
    <p:extLst>
      <p:ext uri="{BB962C8B-B14F-4D97-AF65-F5344CB8AC3E}">
        <p14:creationId xmlns:p14="http://schemas.microsoft.com/office/powerpoint/2010/main" val="62819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First level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3963"/>
            <a:ext cx="2133600" cy="182562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87BE274-2920-464F-BD83-825BA3315F3E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3963"/>
            <a:ext cx="2133600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42DE2B-1862-AC46-8E34-76F2DE4B4D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ESnet_color_lg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33388"/>
            <a:ext cx="170021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7607300" y="0"/>
            <a:ext cx="1536700" cy="17145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037513" cy="1362075"/>
          </a:xfrm>
        </p:spPr>
        <p:txBody>
          <a:bodyPr anchor="t"/>
          <a:lstStyle>
            <a:lvl1pPr algn="l">
              <a:defRPr sz="3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906713"/>
            <a:ext cx="8037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B0B81C-CA25-D345-AD32-945D9CE22E24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60598-22BC-DE45-8110-72C7EB64E6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D31318-E349-C94A-82AC-28473119CDAD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46B7A-F0F1-B649-AD7D-33CEE8400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5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88AA81-2144-9A4F-982D-99A41862F6AF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7036-CDBF-9045-BEBA-45AC230EB3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993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7A3A12-B379-6143-B591-BD63D72A8B49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CF6C2-875D-8741-96F2-AB275F5C2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56189-3560-DB44-BC74-E63444EAF5E0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C85A-2B99-6746-AB8E-75939B0FA4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ESnet_color_sm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4038"/>
            <a:ext cx="3008313" cy="11604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14500"/>
            <a:ext cx="5111750" cy="4411663"/>
          </a:xfrm>
        </p:spPr>
        <p:txBody>
          <a:bodyPr/>
          <a:lstStyle>
            <a:lvl1pPr>
              <a:spcBef>
                <a:spcPts val="900"/>
              </a:spcBef>
              <a:defRPr sz="1800"/>
            </a:lvl1pPr>
            <a:lvl2pPr>
              <a:defRPr sz="1800"/>
            </a:lvl2pPr>
            <a:lvl3pPr>
              <a:spcBef>
                <a:spcPts val="400"/>
              </a:spcBef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14500"/>
            <a:ext cx="3008313" cy="44116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BD428F-E7B6-AC4C-83AA-2D7CA91E3374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ESnet Template Examples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5DDC6-6948-9542-AE23-4C88376D0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9C0B4-3A98-9D43-995D-307DDD97F3B9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07138"/>
            <a:ext cx="39624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ESnet Template Examples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B838D-2899-3348-AC07-177A26D9D9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Snet_bckgr_art.png"/>
          <p:cNvPicPr>
            <a:picLocks noChangeAspect="1"/>
          </p:cNvPicPr>
          <p:nvPr userDrawn="1"/>
        </p:nvPicPr>
        <p:blipFill>
          <a:blip r:embed="rId12"/>
          <a:srcRect l="45847"/>
          <a:stretch>
            <a:fillRect/>
          </a:stretch>
        </p:blipFill>
        <p:spPr bwMode="auto">
          <a:xfrm>
            <a:off x="0" y="1588"/>
            <a:ext cx="2805113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099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	First level bullet</a:t>
            </a:r>
          </a:p>
          <a:p>
            <a:pPr lvl="2"/>
            <a:r>
              <a:rPr lang="en-US"/>
              <a:t>	Second level bullet</a:t>
            </a:r>
          </a:p>
          <a:p>
            <a:pPr lvl="3"/>
            <a:r>
              <a:rPr lang="en-US"/>
              <a:t>	Third level bullet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DD6487B-43BE-5441-912E-3A79E3056D4C}" type="datetime1">
              <a:rPr lang="en-US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07138"/>
            <a:ext cx="2133600" cy="184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BDF6EC-3462-684F-AA49-8C502ED87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Picture 9" descr="ESnet_color_sm.pn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807325" y="274638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Placeholder 9"/>
          <p:cNvSpPr txBox="1">
            <a:spLocks/>
          </p:cNvSpPr>
          <p:nvPr userDrawn="1"/>
        </p:nvSpPr>
        <p:spPr bwMode="auto">
          <a:xfrm>
            <a:off x="-111125" y="6496050"/>
            <a:ext cx="4683125" cy="514350"/>
          </a:xfrm>
          <a:prstGeom prst="rect">
            <a:avLst/>
          </a:prstGeom>
          <a:solidFill>
            <a:srgbClr val="629FC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latin typeface="+mn-lt"/>
                <a:ea typeface="ＭＳ Ｐゴシック" pitchFamily="-108" charset="-128"/>
                <a:cs typeface="ＭＳ Ｐゴシック" pitchFamily="-108" charset="-128"/>
              </a:rPr>
              <a:t>	Lawrence Berkeley National Laboratory</a:t>
            </a:r>
          </a:p>
        </p:txBody>
      </p:sp>
      <p:sp>
        <p:nvSpPr>
          <p:cNvPr id="18" name="Text Placeholder 9"/>
          <p:cNvSpPr txBox="1">
            <a:spLocks/>
          </p:cNvSpPr>
          <p:nvPr userDrawn="1"/>
        </p:nvSpPr>
        <p:spPr bwMode="auto">
          <a:xfrm>
            <a:off x="4572000" y="6496050"/>
            <a:ext cx="4683125" cy="514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rmAutofit/>
          </a:bodyPr>
          <a:lstStyle>
            <a:lvl1pPr marL="574675" indent="-574675" algn="l">
              <a:buFontTx/>
              <a:buNone/>
              <a:defRPr sz="11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eaLnBrk="0" hangingPunct="0">
              <a:spcBef>
                <a:spcPts val="1200"/>
              </a:spcBef>
              <a:defRPr/>
            </a:pPr>
            <a:r>
              <a:rPr lang="en-US" dirty="0" smtClean="0">
                <a:latin typeface="+mn-lt"/>
                <a:ea typeface="ＭＳ Ｐゴシック" pitchFamily="-108" charset="-128"/>
                <a:cs typeface="ＭＳ Ｐゴシック" pitchFamily="-108" charset="-128"/>
              </a:rPr>
              <a:t>		U.S. Department of Energy  |  Office of Science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26" r:id="rId7"/>
    <p:sldLayoutId id="2147483734" r:id="rId8"/>
    <p:sldLayoutId id="2147483727" r:id="rId9"/>
    <p:sldLayoutId id="2147483735" r:id="rId10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2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457200" indent="-228600" algn="l" defTabSz="457200" rtl="0" eaLnBrk="0" fontAlgn="base" hangingPunct="0">
        <a:spcBef>
          <a:spcPts val="900"/>
        </a:spcBef>
        <a:spcAft>
          <a:spcPct val="0"/>
        </a:spcAft>
        <a:buSzPct val="10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685800" indent="-22860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Lucida Grande" charset="0"/>
        <a:buChar char="-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914400" indent="-228600" algn="l" defTabSz="457200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mailto:engage@es.ne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engage@es.ne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engage@es.ne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engage@es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engage@es.ne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asterdata.es.net/science-dmz/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0.gif"/><Relationship Id="rId6" Type="http://schemas.openxmlformats.org/officeDocument/2006/relationships/hyperlink" Target="mailto:engage@es.net" TargetMode="Externa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engage@es.ne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sps.perfsonar.net" TargetMode="External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mailto:engage@es.net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hyperlink" Target="mailto:engage@es.net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engage@es.net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7" Type="http://schemas.openxmlformats.org/officeDocument/2006/relationships/image" Target="../media/image29.png"/><Relationship Id="rId8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engage@es.ne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engage@es.net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sps.perfsonar.net" TargetMode="External"/><Relationship Id="rId4" Type="http://schemas.openxmlformats.org/officeDocument/2006/relationships/hyperlink" Target="mailto:perfsonar-node-users@internet2.edu" TargetMode="External"/><Relationship Id="rId5" Type="http://schemas.openxmlformats.org/officeDocument/2006/relationships/hyperlink" Target="https://lists.internet2.edu/sympa/info/performance-node-users" TargetMode="External"/><Relationship Id="rId6" Type="http://schemas.openxmlformats.org/officeDocument/2006/relationships/hyperlink" Target="http://fasterdata.es.net" TargetMode="External"/><Relationship Id="rId7" Type="http://schemas.openxmlformats.org/officeDocument/2006/relationships/hyperlink" Target="mailto:sciencedmz@es.net" TargetMode="External"/><Relationship Id="rId8" Type="http://schemas.openxmlformats.org/officeDocument/2006/relationships/hyperlink" Target="https://gab.es.net/mailman/listinfo/sciencedmz" TargetMode="External"/><Relationship Id="rId9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.net/" TargetMode="External"/><Relationship Id="rId4" Type="http://schemas.openxmlformats.org/officeDocument/2006/relationships/hyperlink" Target="http://fasterdata.es.net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zurawski@es.ne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engage@es.ne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engage@es.n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ngage@es.net" TargetMode="Externa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hyperlink" Target="mailto:engage@es.ne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590800" y="433388"/>
            <a:ext cx="6096000" cy="14700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A Completely Serious Overview of Network </a:t>
            </a:r>
            <a:r>
              <a:rPr lang="en-US" sz="2800" dirty="0"/>
              <a:t>Performance </a:t>
            </a:r>
            <a:r>
              <a:rPr lang="en-US" sz="2800" dirty="0" smtClean="0"/>
              <a:t>for </a:t>
            </a:r>
            <a:r>
              <a:rPr lang="en-US" sz="2800" dirty="0"/>
              <a:t>Scientific Networking</a:t>
            </a:r>
            <a:endParaRPr lang="en-US" sz="2800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590800" y="2133600"/>
            <a:ext cx="6096000" cy="8985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Jason Zurawski, Science Engagement Engineer</a:t>
            </a:r>
          </a:p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ESnet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108778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Focused Technical Workshop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Lawrence Berkeley National Lab, Berkeley, CA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July 18</a:t>
            </a:r>
            <a:r>
              <a:rPr lang="en-US" baseline="30000" dirty="0" smtClean="0">
                <a:ea typeface="+mn-ea"/>
                <a:cs typeface="+mn-cs"/>
              </a:rPr>
              <a:t>th</a:t>
            </a:r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</a:t>
            </a:r>
            <a:r>
              <a:rPr lang="en-US" dirty="0"/>
              <a:t>Network Is Working Fine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1417638"/>
            <a:ext cx="8229600" cy="4525963"/>
          </a:xfrm>
        </p:spPr>
        <p:txBody>
          <a:bodyPr/>
          <a:lstStyle/>
          <a:p>
            <a:pPr lvl="2">
              <a:buFont typeface="Arial"/>
              <a:buChar char="•"/>
            </a:pPr>
            <a:r>
              <a:rPr lang="en-US" dirty="0"/>
              <a:t>Trouble prompted a call to support (e.g. know when you are in too deep)</a:t>
            </a:r>
          </a:p>
          <a:p>
            <a:pPr lvl="2">
              <a:buFont typeface="Arial"/>
              <a:buChar char="•"/>
            </a:pPr>
            <a:r>
              <a:rPr lang="en-US" dirty="0"/>
              <a:t>The response can be frustrating (we all have been there…</a:t>
            </a:r>
            <a:r>
              <a:rPr lang="en-US" dirty="0" smtClean="0"/>
              <a:t>)</a:t>
            </a:r>
          </a:p>
          <a:p>
            <a:pPr lvl="3">
              <a:buFont typeface="Courier New"/>
              <a:buChar char="o"/>
            </a:pPr>
            <a:r>
              <a:rPr lang="en-US" sz="1800" dirty="0" smtClean="0"/>
              <a:t>The </a:t>
            </a:r>
            <a:r>
              <a:rPr lang="en-US" sz="1800" dirty="0"/>
              <a:t>engineers look at magic (and secret) monitoring tools, and tell you, firmly, that things are as they should be.  </a:t>
            </a:r>
          </a:p>
          <a:p>
            <a:pPr lvl="2">
              <a:buFont typeface="Arial"/>
              <a:buChar char="•"/>
            </a:pPr>
            <a:r>
              <a:rPr lang="en-US" dirty="0"/>
              <a:t>In fairness – the network *</a:t>
            </a:r>
            <a:r>
              <a:rPr lang="en-US" b="1" i="1" u="sng" dirty="0"/>
              <a:t>may</a:t>
            </a:r>
            <a:r>
              <a:rPr lang="en-US" dirty="0"/>
              <a:t>* be fine locally.  e.g. We don’t see the signs of stress for the pieces we control</a:t>
            </a:r>
          </a:p>
          <a:p>
            <a:pPr lvl="2">
              <a:buFont typeface="Arial"/>
              <a:buChar char="•"/>
            </a:pPr>
            <a:r>
              <a:rPr lang="en-US" dirty="0"/>
              <a:t>In reality we need ‘end to end’ visibility, its what you experienced after all</a:t>
            </a:r>
          </a:p>
          <a:p>
            <a:pPr marL="0" indent="0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7BE274-2920-464F-BD83-825BA3315F3E}" type="datetime1">
              <a:rPr lang="en-US" smtClean="0"/>
              <a:pPr>
                <a:defRPr/>
              </a:pPr>
              <a:t>7/15/13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2DE2B-1862-AC46-8E34-76F2DE4B4D3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Identification of </a:t>
            </a: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Use </a:t>
            </a:r>
            <a:r>
              <a:rPr lang="en-US" dirty="0"/>
              <a:t>Case = End to </a:t>
            </a:r>
            <a:r>
              <a:rPr lang="en-US" dirty="0" smtClean="0"/>
              <a:t>End</a:t>
            </a:r>
            <a:endParaRPr lang="en-US" sz="1800" dirty="0" smtClean="0"/>
          </a:p>
          <a:p>
            <a:pPr lvl="2">
              <a:buFont typeface="Courier New"/>
              <a:buChar char="o"/>
            </a:pPr>
            <a:r>
              <a:rPr lang="en-US" sz="1800" dirty="0" smtClean="0"/>
              <a:t>All collaboration is multi-domain, which implies you need to care about how others are running their networks as well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Many problems may fall between the cracks as the RTT increases (N.B. work by many, including M. Mathis)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Two behaviors that need adjustment:</a:t>
            </a:r>
            <a:endParaRPr lang="en-US" sz="1800" dirty="0" smtClean="0"/>
          </a:p>
          <a:p>
            <a:pPr lvl="2">
              <a:buFont typeface="Courier New"/>
              <a:buChar char="o"/>
            </a:pPr>
            <a:r>
              <a:rPr lang="en-US" sz="1800" dirty="0" smtClean="0"/>
              <a:t>“Not My Network, Not My Problem”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Patience </a:t>
            </a:r>
            <a:r>
              <a:rPr lang="en-US" sz="1800" dirty="0"/>
              <a:t>of </a:t>
            </a:r>
            <a:r>
              <a:rPr lang="en-US" sz="1800" dirty="0" smtClean="0"/>
              <a:t>Researcher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6162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11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6168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 – Efficient Use of the Network to Support Science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Problem Definition – More than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eets the eye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12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3910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3" name="Picture 2" descr="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2262"/>
            <a:ext cx="7556500" cy="52582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048000" y="3165828"/>
            <a:ext cx="2298700" cy="103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 smtClean="0">
                <a:latin typeface="Courier"/>
                <a:cs typeface="Courier"/>
              </a:rPr>
              <a:t>INTERNETS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13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7140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5" name="Picture 4" descr="clou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38"/>
            <a:ext cx="9144000" cy="4651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90500" y="3127728"/>
            <a:ext cx="21209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MY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34125" y="3851628"/>
            <a:ext cx="244475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YOUR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311400" y="1924756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THEIR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724400" y="2377724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OTHER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794125" y="4128912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???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117725" y="3440642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MOAR INTERNETS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14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7804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3" name="Picture 2" descr="lay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922"/>
            <a:ext cx="9144000" cy="40075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733800" y="6140780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University of Washington</a:t>
            </a:r>
            <a:endParaRPr lang="en-US" sz="600" dirty="0">
              <a:solidFill>
                <a:srgbClr val="FF0000"/>
              </a:solidFill>
            </a:endParaRPr>
          </a:p>
        </p:txBody>
      </p:sp>
      <p:pic>
        <p:nvPicPr>
          <p:cNvPr id="5" name="Picture 4" descr="osi_mo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009650"/>
            <a:ext cx="6870700" cy="53721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15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5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0353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Abstraction Helps &amp; Hurts</a:t>
            </a:r>
            <a:endParaRPr lang="en-US" dirty="0"/>
          </a:p>
        </p:txBody>
      </p:sp>
      <p:pic>
        <p:nvPicPr>
          <p:cNvPr id="3" name="Picture 2" descr="layer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222"/>
            <a:ext cx="9144000" cy="40075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959100" y="2064456"/>
            <a:ext cx="2540000" cy="82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000" b="1" dirty="0" smtClean="0">
                <a:latin typeface="Courier"/>
                <a:cs typeface="Courier"/>
              </a:rPr>
              <a:t>Protocols, Etc.</a:t>
            </a:r>
            <a:endParaRPr lang="en-US" sz="2000" b="1" dirty="0">
              <a:latin typeface="Courier"/>
              <a:cs typeface="Courier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16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7536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Failure in the Layers</a:t>
            </a:r>
            <a:endParaRPr lang="en-US" dirty="0"/>
          </a:p>
        </p:txBody>
      </p:sp>
      <p:pic>
        <p:nvPicPr>
          <p:cNvPr id="3" name="Picture 2" descr="layer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922"/>
            <a:ext cx="9144000" cy="40075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216150" y="3299178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Redundancy Helps With Redundancy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317750" y="2168878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Protocols Adjust to Failure Transparently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16150" y="2175934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Severed Connections Are Easy to Find/Fix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317750" y="2175934"/>
            <a:ext cx="443230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600" b="1" dirty="0" smtClean="0">
                <a:solidFill>
                  <a:srgbClr val="008000"/>
                </a:solidFill>
              </a:rPr>
              <a:t>“Slow” Connections are Harder…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17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  <p:sp>
        <p:nvSpPr>
          <p:cNvPr id="9" name="Cloud Callout 8"/>
          <p:cNvSpPr/>
          <p:nvPr/>
        </p:nvSpPr>
        <p:spPr>
          <a:xfrm rot="10800000">
            <a:off x="4984750" y="5450239"/>
            <a:ext cx="1428750" cy="1036285"/>
          </a:xfrm>
          <a:prstGeom prst="cloud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130800" y="5688719"/>
            <a:ext cx="1123950" cy="58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1000" b="1" dirty="0" smtClean="0">
                <a:solidFill>
                  <a:srgbClr val="008000"/>
                </a:solidFill>
              </a:rPr>
              <a:t>IM DROPN UR</a:t>
            </a:r>
          </a:p>
          <a:p>
            <a:r>
              <a:rPr lang="en-US" sz="1000" b="1" dirty="0" smtClean="0">
                <a:solidFill>
                  <a:srgbClr val="008000"/>
                </a:solidFill>
              </a:rPr>
              <a:t>PACKETS LOL</a:t>
            </a:r>
            <a:endParaRPr lang="en-US" sz="1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3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9" grpId="0" animBg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 – Efficient Use of the Network to Support Science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Solution Space – It’s not as bleak as it seems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18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692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Basic idea: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Architectural </a:t>
            </a:r>
            <a:r>
              <a:rPr lang="en-US" sz="1800" dirty="0" smtClean="0"/>
              <a:t>changes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Solution for Monitoring/Emulation of User Behavior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Workflow Analysis/Adoption of New Tools (</a:t>
            </a:r>
            <a:r>
              <a:rPr lang="en-US" sz="1800" i="1" dirty="0" smtClean="0"/>
              <a:t>but we have heard that part already</a:t>
            </a:r>
            <a:r>
              <a:rPr lang="en-US" sz="18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dirty="0"/>
              <a:t>Architecture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Split out enterprise concerns from data intensive ones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Directed security policies, instead of blanket enforcement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E.g. the Science </a:t>
            </a:r>
            <a:r>
              <a:rPr lang="en-US" sz="1800" dirty="0" smtClean="0"/>
              <a:t>DMZ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Monitoring:</a:t>
            </a:r>
          </a:p>
          <a:p>
            <a:pPr lvl="2">
              <a:buFont typeface="Arial"/>
              <a:buChar char="•"/>
            </a:pPr>
            <a:r>
              <a:rPr lang="en-US" sz="1800" dirty="0" smtClean="0"/>
              <a:t>Dedicated resources at different vantage points in the network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Running some standard and useful types of measurement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Integrated with tools that allow you to see/hear when a problem arises 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19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483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 (Completely Serious)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Endgame – Efficient networks to support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4" name="Picture 3" descr="SamEa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0" y="3771900"/>
            <a:ext cx="2184400" cy="2730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209268" y="3638462"/>
            <a:ext cx="955063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Muppet Wiki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DMZ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9"/>
            <a:ext cx="8229600" cy="44577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Significant </a:t>
            </a:r>
            <a:r>
              <a:rPr lang="en-US" dirty="0"/>
              <a:t>commonality </a:t>
            </a:r>
            <a:r>
              <a:rPr lang="en-US" dirty="0" smtClean="0"/>
              <a:t>in </a:t>
            </a:r>
            <a:r>
              <a:rPr lang="en-US" dirty="0"/>
              <a:t>issues </a:t>
            </a:r>
            <a:r>
              <a:rPr lang="en-US" dirty="0" smtClean="0"/>
              <a:t>encountered with science collaborations … and similar solution set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sz="1800" dirty="0"/>
              <a:t>The causes of poor data transfer performance fit into a few categories with similar </a:t>
            </a:r>
            <a:r>
              <a:rPr lang="en-US" sz="1800" dirty="0" smtClean="0"/>
              <a:t>solutions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600" dirty="0"/>
              <a:t>Un-tuned/under-powered </a:t>
            </a:r>
            <a:r>
              <a:rPr lang="en-US" sz="1600" dirty="0" smtClean="0"/>
              <a:t>hosts</a:t>
            </a:r>
            <a:endParaRPr lang="en-US" sz="1600" dirty="0"/>
          </a:p>
          <a:p>
            <a:pPr lvl="2">
              <a:buFont typeface="Arial"/>
              <a:buChar char="•"/>
            </a:pPr>
            <a:r>
              <a:rPr lang="en-US" sz="1600" dirty="0"/>
              <a:t>P</a:t>
            </a:r>
            <a:r>
              <a:rPr lang="en-US" sz="1600" dirty="0" smtClean="0"/>
              <a:t>acket </a:t>
            </a:r>
            <a:r>
              <a:rPr lang="en-US" sz="1600" dirty="0"/>
              <a:t>loss </a:t>
            </a:r>
            <a:r>
              <a:rPr lang="en-US" sz="1600" dirty="0" smtClean="0"/>
              <a:t>issues</a:t>
            </a:r>
            <a:endParaRPr lang="en-US" sz="1600" dirty="0"/>
          </a:p>
          <a:p>
            <a:pPr lvl="2">
              <a:buFont typeface="Arial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ecurity devices</a:t>
            </a:r>
            <a:endParaRPr lang="en-US" sz="1600" dirty="0"/>
          </a:p>
          <a:p>
            <a:pPr lvl="1">
              <a:buFont typeface="Courier New"/>
              <a:buChar char="o"/>
            </a:pPr>
            <a:r>
              <a:rPr lang="en-US" sz="1800" dirty="0"/>
              <a:t>A successful model has emerged – the Science </a:t>
            </a:r>
            <a:r>
              <a:rPr lang="en-US" sz="1800" dirty="0" smtClean="0"/>
              <a:t>DMZ</a:t>
            </a:r>
            <a:endParaRPr lang="en-US" sz="1800" dirty="0"/>
          </a:p>
          <a:p>
            <a:pPr lvl="2">
              <a:buFont typeface="Arial"/>
              <a:buChar char="•"/>
            </a:pPr>
            <a:r>
              <a:rPr lang="en-US" sz="1600" dirty="0"/>
              <a:t>This model successfully in use by CMS/</a:t>
            </a:r>
            <a:r>
              <a:rPr lang="en-US" sz="1600" dirty="0" smtClean="0"/>
              <a:t>ATLAS, </a:t>
            </a:r>
            <a:r>
              <a:rPr lang="en-US" sz="1600" dirty="0"/>
              <a:t>ESG, NERSC, ORNL, </a:t>
            </a:r>
            <a:r>
              <a:rPr lang="en-US" sz="1600" dirty="0" smtClean="0"/>
              <a:t>ALS, </a:t>
            </a:r>
            <a:r>
              <a:rPr lang="en-US" sz="1600" dirty="0"/>
              <a:t>and </a:t>
            </a:r>
            <a:r>
              <a:rPr lang="en-US" sz="1600" dirty="0" smtClean="0"/>
              <a:t>others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The Science DMZ is a </a:t>
            </a:r>
            <a:r>
              <a:rPr lang="en-US" b="1" i="1" u="sng" dirty="0" smtClean="0"/>
              <a:t>blueprint</a:t>
            </a:r>
            <a:r>
              <a:rPr lang="en-US" dirty="0" smtClean="0"/>
              <a:t> for network design.</a:t>
            </a:r>
          </a:p>
          <a:p>
            <a:pPr lvl="1">
              <a:buFont typeface="Courier New"/>
              <a:buChar char="o"/>
            </a:pPr>
            <a:r>
              <a:rPr lang="en-US" sz="1800" dirty="0" smtClean="0"/>
              <a:t>Not all implementations look the same, but share common features</a:t>
            </a:r>
          </a:p>
          <a:p>
            <a:pPr lvl="1">
              <a:buFont typeface="Courier New"/>
              <a:buChar char="o"/>
            </a:pPr>
            <a:r>
              <a:rPr lang="en-US" sz="1800" dirty="0" smtClean="0"/>
              <a:t>Some choices don’t make sense for everyone, caveat emptor  </a:t>
            </a:r>
            <a:endParaRPr lang="en-US" sz="1800" dirty="0"/>
          </a:p>
          <a:p>
            <a:pPr>
              <a:buFont typeface="Arial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8829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20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6368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824" y="185084"/>
            <a:ext cx="6456037" cy="575876"/>
          </a:xfrm>
        </p:spPr>
        <p:txBody>
          <a:bodyPr/>
          <a:lstStyle/>
          <a:p>
            <a:r>
              <a:rPr lang="en-US" sz="3600" dirty="0" smtClean="0"/>
              <a:t>The Science DMZ in 1 Slide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3268" y="850514"/>
            <a:ext cx="8493532" cy="56703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Consists of </a:t>
            </a:r>
            <a:r>
              <a:rPr lang="en-US" b="1" dirty="0" smtClean="0"/>
              <a:t>three key components</a:t>
            </a:r>
            <a:r>
              <a:rPr lang="en-US" dirty="0" smtClean="0"/>
              <a:t>, all required:</a:t>
            </a:r>
          </a:p>
          <a:p>
            <a:r>
              <a:rPr lang="en-US" dirty="0" smtClean="0"/>
              <a:t>“Friction free” network path</a:t>
            </a:r>
          </a:p>
          <a:p>
            <a:pPr lvl="1"/>
            <a:r>
              <a:rPr lang="en-US" sz="1800" dirty="0" smtClean="0"/>
              <a:t>Highly capable network devices (wire-speed, deep queues)</a:t>
            </a:r>
          </a:p>
          <a:p>
            <a:pPr lvl="1"/>
            <a:r>
              <a:rPr lang="en-US" sz="1800" dirty="0" smtClean="0"/>
              <a:t>Virtual circuit connectivity option</a:t>
            </a:r>
          </a:p>
          <a:p>
            <a:pPr lvl="1"/>
            <a:r>
              <a:rPr lang="en-US" sz="1800" dirty="0" smtClean="0"/>
              <a:t>Security policy and enforcement specific to science workflows</a:t>
            </a:r>
          </a:p>
          <a:p>
            <a:pPr lvl="1"/>
            <a:r>
              <a:rPr lang="en-US" sz="1800" dirty="0" smtClean="0"/>
              <a:t>Located at or near site perimeter if possible</a:t>
            </a:r>
          </a:p>
          <a:p>
            <a:r>
              <a:rPr lang="en-US" dirty="0" smtClean="0"/>
              <a:t>Dedicated, high-performance Data Transfer Nodes (DTNs)</a:t>
            </a:r>
            <a:endParaRPr lang="en-US" dirty="0"/>
          </a:p>
          <a:p>
            <a:pPr lvl="1"/>
            <a:r>
              <a:rPr lang="en-US" sz="1800" dirty="0" smtClean="0"/>
              <a:t>Hardware, operating system, libraries all optimized for transfer</a:t>
            </a:r>
          </a:p>
          <a:p>
            <a:pPr lvl="1"/>
            <a:r>
              <a:rPr lang="en-US" sz="1800" dirty="0" smtClean="0"/>
              <a:t>Includes optimized data transfer tools such as Globus Online</a:t>
            </a:r>
            <a:r>
              <a:rPr lang="en-US" sz="1800" dirty="0"/>
              <a:t> </a:t>
            </a:r>
            <a:r>
              <a:rPr lang="en-US" sz="1800" dirty="0" smtClean="0"/>
              <a:t>and GridFTP</a:t>
            </a:r>
          </a:p>
          <a:p>
            <a:r>
              <a:rPr lang="en-US" dirty="0" smtClean="0"/>
              <a:t>Performance measurement/test node</a:t>
            </a:r>
          </a:p>
          <a:p>
            <a:pPr lvl="1"/>
            <a:r>
              <a:rPr lang="en-US" sz="1800" dirty="0" smtClean="0"/>
              <a:t>perfSONAR</a:t>
            </a:r>
            <a:endParaRPr lang="en-US" sz="1800" dirty="0"/>
          </a:p>
          <a:p>
            <a:pPr marL="0" lvl="1" indent="-57150">
              <a:buNone/>
            </a:pPr>
            <a:r>
              <a:rPr lang="en-US" dirty="0" smtClean="0"/>
              <a:t>Details at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://fasterdata.es.net/science-dmz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GlobusOnlin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609" y="3412454"/>
            <a:ext cx="1067771" cy="815180"/>
          </a:xfrm>
          <a:prstGeom prst="rect">
            <a:avLst/>
          </a:prstGeom>
        </p:spPr>
      </p:pic>
      <p:pic>
        <p:nvPicPr>
          <p:cNvPr id="6" name="Picture 5" descr="head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17" y="4865891"/>
            <a:ext cx="2143253" cy="474418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21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6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  <p:pic>
        <p:nvPicPr>
          <p:cNvPr id="9" name="Picture 8" descr="300px-Free_body_frictionless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23" y="1739900"/>
            <a:ext cx="2278529" cy="1549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75926" y="3177658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Wikipedia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8294343" y="4158040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Globus</a:t>
            </a:r>
            <a:endParaRPr lang="en-US" sz="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38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52"/>
            <a:ext cx="7099300" cy="1143000"/>
          </a:xfrm>
        </p:spPr>
        <p:txBody>
          <a:bodyPr/>
          <a:lstStyle/>
          <a:p>
            <a:r>
              <a:rPr lang="en-US" dirty="0"/>
              <a:t>Science DMZ – Simple Abstract Cartoon</a:t>
            </a:r>
          </a:p>
        </p:txBody>
      </p:sp>
      <p:pic>
        <p:nvPicPr>
          <p:cNvPr id="6" name="Content Placeholder 5" descr="science-dmz-simple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9838" r="18675" b="12887"/>
          <a:stretch/>
        </p:blipFill>
        <p:spPr>
          <a:xfrm rot="5400000">
            <a:off x="1950704" y="-511451"/>
            <a:ext cx="5268779" cy="8229602"/>
          </a:xfr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813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22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8932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ontent Placeholder 1"/>
          <p:cNvSpPr>
            <a:spLocks noGrp="1"/>
          </p:cNvSpPr>
          <p:nvPr>
            <p:ph idx="1"/>
          </p:nvPr>
        </p:nvSpPr>
        <p:spPr>
          <a:xfrm>
            <a:off x="685800" y="965200"/>
            <a:ext cx="7772400" cy="5588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Network Monitoring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E.g. everyone has some form on their network.  Addresses needs of local staff for understanding state of the network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Would this information be useful to external users?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Can these tools function on a multi-domain basis?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Beyond passive methods, there are active tools.  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E.g. often we want a ‘throughput’ number.  Can we automate that idea?</a:t>
            </a:r>
          </a:p>
          <a:p>
            <a:pPr lvl="2">
              <a:buClrTx/>
              <a:buFont typeface="Courier New"/>
              <a:buChar char="o"/>
              <a:defRPr/>
            </a:pP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Wouldn’t it be nice to get some sort of plot of performance over the course of a day?  Week?  Year?  Multiple endpoints?</a:t>
            </a:r>
          </a:p>
          <a:p>
            <a:pPr>
              <a:defRPr/>
            </a:pPr>
            <a:r>
              <a:rPr lang="en-US" sz="2000" dirty="0" err="1" smtClean="0">
                <a:ea typeface="ＭＳ Ｐゴシック" charset="0"/>
                <a:cs typeface="ＭＳ Ｐゴシック" charset="0"/>
                <a:sym typeface="Wingdings"/>
              </a:rPr>
              <a:t>perfSONAR</a:t>
            </a:r>
            <a:r>
              <a:rPr lang="en-US" sz="2000" dirty="0" smtClean="0">
                <a:ea typeface="ＭＳ Ｐゴシック" charset="0"/>
                <a:cs typeface="ＭＳ Ｐゴシック" charset="0"/>
                <a:sym typeface="Wingdings"/>
              </a:rPr>
              <a:t> = Measurement Middleware</a:t>
            </a:r>
          </a:p>
          <a:p>
            <a:pPr>
              <a:defRPr/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051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23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7099300" cy="11430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dirty="0" err="1" smtClean="0">
                <a:latin typeface="+mn-lt"/>
              </a:rPr>
              <a:t>Perf</a:t>
            </a:r>
            <a:r>
              <a:rPr lang="en-US" dirty="0" smtClean="0">
                <a:latin typeface="+mn-lt"/>
              </a:rPr>
              <a:t>-what?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406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perfSONAR?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http://psps.perfsonar.net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perfSONAR</a:t>
            </a:r>
            <a:r>
              <a:rPr lang="en-US" dirty="0" smtClean="0"/>
              <a:t> is a tool to:</a:t>
            </a:r>
          </a:p>
          <a:p>
            <a:pPr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et network performance expectations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Find network problems (“soft failures”)</a:t>
            </a:r>
          </a:p>
          <a:p>
            <a:pPr>
              <a:buFont typeface="Arial"/>
              <a:buChar char="•"/>
            </a:pPr>
            <a:r>
              <a:rPr lang="en-US" dirty="0" smtClean="0"/>
              <a:t>Help fix these problems</a:t>
            </a:r>
            <a:endParaRPr lang="en-US" dirty="0"/>
          </a:p>
          <a:p>
            <a:pPr marL="0" indent="0"/>
            <a:r>
              <a:rPr lang="en-US" b="1" i="1" u="sng" dirty="0" smtClean="0"/>
              <a:t>All in multi-domain environments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These problems are all harder when multiple networks are involved</a:t>
            </a:r>
            <a:endParaRPr lang="en-US" dirty="0"/>
          </a:p>
          <a:p>
            <a:pPr marL="0" indent="0"/>
            <a:r>
              <a:rPr lang="en-US" dirty="0" smtClean="0"/>
              <a:t>perfSONAR is provides a standard way to publish active and passive monitoring data</a:t>
            </a:r>
          </a:p>
          <a:p>
            <a:pPr>
              <a:buFont typeface="Arial"/>
              <a:buChar char="•"/>
            </a:pPr>
            <a:r>
              <a:rPr lang="en-US" dirty="0" smtClean="0"/>
              <a:t>This data is interesting to network researchers as well as network operators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30353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24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94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46" y="274638"/>
            <a:ext cx="8066254" cy="1143000"/>
          </a:xfrm>
        </p:spPr>
        <p:txBody>
          <a:bodyPr/>
          <a:lstStyle/>
          <a:p>
            <a:r>
              <a:rPr lang="en-US" dirty="0" smtClean="0"/>
              <a:t>World-Wide perfSONAR-PS Deployments:</a:t>
            </a:r>
            <a:br>
              <a:rPr lang="en-US" dirty="0" smtClean="0"/>
            </a:br>
            <a:r>
              <a:rPr lang="en-US" dirty="0" smtClean="0"/>
              <a:t>572 </a:t>
            </a:r>
            <a:r>
              <a:rPr lang="en-US" dirty="0" err="1" smtClean="0"/>
              <a:t>bwctl</a:t>
            </a:r>
            <a:r>
              <a:rPr lang="en-US" dirty="0" smtClean="0"/>
              <a:t> nodes, 552 </a:t>
            </a:r>
            <a:r>
              <a:rPr lang="en-US" dirty="0" err="1" smtClean="0"/>
              <a:t>owamp</a:t>
            </a:r>
            <a:r>
              <a:rPr lang="en-US" dirty="0" smtClean="0"/>
              <a:t> nodes as of Jun ‘13 </a:t>
            </a:r>
            <a:endParaRPr lang="en-US" dirty="0"/>
          </a:p>
        </p:txBody>
      </p:sp>
      <p:pic>
        <p:nvPicPr>
          <p:cNvPr id="6" name="Content Placeholder 5" descr="perfSONAR-map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r="3327"/>
          <a:stretch>
            <a:fillRect/>
          </a:stretch>
        </p:blipFill>
        <p:spPr>
          <a:xfrm>
            <a:off x="-14454" y="1417638"/>
            <a:ext cx="9216804" cy="5068887"/>
          </a:xfr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8448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25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3299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97354"/>
            <a:ext cx="7328489" cy="809240"/>
          </a:xfrm>
        </p:spPr>
        <p:txBody>
          <a:bodyPr/>
          <a:lstStyle/>
          <a:p>
            <a:r>
              <a:rPr lang="en-US" sz="2600" dirty="0" smtClean="0"/>
              <a:t>Visualizations &amp; Alarms – Automation is the key</a:t>
            </a:r>
            <a:br>
              <a:rPr lang="en-US" sz="2600" dirty="0" smtClean="0"/>
            </a:br>
            <a:r>
              <a:rPr lang="en-US" sz="2400" i="1" dirty="0" smtClean="0"/>
              <a:t>http://</a:t>
            </a:r>
            <a:r>
              <a:rPr lang="en-US" sz="2400" i="1" dirty="0" err="1" smtClean="0"/>
              <a:t>ps-dashboard.es.net</a:t>
            </a:r>
            <a:endParaRPr lang="en-US" sz="2400" i="1" dirty="0"/>
          </a:p>
        </p:txBody>
      </p:sp>
      <p:pic>
        <p:nvPicPr>
          <p:cNvPr id="3" name="Picture 2" descr="Screen Shot 2013-03-19 at 7.25.54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4" y="1179614"/>
            <a:ext cx="6473805" cy="5124349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051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26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0009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motivation for Science DMZ &amp; </a:t>
            </a:r>
            <a:r>
              <a:rPr lang="en-US" dirty="0" err="1" smtClean="0"/>
              <a:t>perfSONAR</a:t>
            </a:r>
            <a:r>
              <a:rPr lang="en-US" dirty="0" smtClean="0"/>
              <a:t> models: Soft Network Failures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Soft failures are where basic connectivity functions, but high performance is not possible.</a:t>
            </a:r>
          </a:p>
          <a:p>
            <a:pPr>
              <a:buFont typeface="Arial"/>
              <a:buChar char="•"/>
            </a:pPr>
            <a:r>
              <a:rPr lang="en-US" dirty="0" smtClean="0"/>
              <a:t>TCP was intentionally designed to hide all transmission errors from the user: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“As long as the TCPs continue to function properly and the internet system does not become completely partitioned, no transmission errors will affect the users.” (From IEN 129, RFC 716)</a:t>
            </a:r>
          </a:p>
          <a:p>
            <a:pPr>
              <a:buFont typeface="Arial"/>
              <a:buChar char="•"/>
            </a:pPr>
            <a:r>
              <a:rPr lang="en-US" dirty="0" smtClean="0"/>
              <a:t>Some soft failures only affect high bandwidth long RTT flows.</a:t>
            </a:r>
          </a:p>
          <a:p>
            <a:pPr>
              <a:buFont typeface="Arial"/>
              <a:buChar char="•"/>
            </a:pPr>
            <a:r>
              <a:rPr lang="en-US" dirty="0" smtClean="0"/>
              <a:t>Hard failures are easy to detect &amp; fix </a:t>
            </a:r>
          </a:p>
          <a:p>
            <a:pPr lvl="2">
              <a:buFont typeface="Courier New"/>
              <a:buChar char="o"/>
            </a:pPr>
            <a:r>
              <a:rPr lang="en-US" sz="1800" dirty="0"/>
              <a:t>S</a:t>
            </a:r>
            <a:r>
              <a:rPr lang="en-US" sz="1800" dirty="0" smtClean="0"/>
              <a:t>oft failures can lie hidden for years!</a:t>
            </a:r>
          </a:p>
          <a:p>
            <a:pPr>
              <a:buFont typeface="Arial"/>
              <a:buChar char="•"/>
            </a:pPr>
            <a:r>
              <a:rPr lang="en-US" dirty="0" smtClean="0"/>
              <a:t>One network problem can often mask others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7432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27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9373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Affect of Broken Firewall on Traffic</a:t>
            </a:r>
            <a:endParaRPr lang="en-US" dirty="0"/>
          </a:p>
        </p:txBody>
      </p:sp>
      <p:pic>
        <p:nvPicPr>
          <p:cNvPr id="4" name="Picture 3" descr="layers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2"/>
            <a:ext cx="9144000" cy="4007556"/>
          </a:xfrm>
          <a:prstGeom prst="rect">
            <a:avLst/>
          </a:prstGeom>
        </p:spPr>
      </p:pic>
      <p:pic>
        <p:nvPicPr>
          <p:cNvPr id="5" name="Picture 1" descr="20121108-Brown1-CU_1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546"/>
            <a:ext cx="7036442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0121108-Brown2-CU_1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5016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rved Down Arrow 6"/>
          <p:cNvSpPr/>
          <p:nvPr/>
        </p:nvSpPr>
        <p:spPr>
          <a:xfrm rot="11261573" flipV="1">
            <a:off x="3531612" y="2536216"/>
            <a:ext cx="4932195" cy="654510"/>
          </a:xfrm>
          <a:prstGeom prst="curvedDownArrow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Curved Down Arrow 8"/>
          <p:cNvSpPr/>
          <p:nvPr/>
        </p:nvSpPr>
        <p:spPr>
          <a:xfrm rot="11261573" flipV="1">
            <a:off x="3537184" y="2583979"/>
            <a:ext cx="3693557" cy="654510"/>
          </a:xfrm>
          <a:prstGeom prst="curvedDownArrow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 descr="trust-me-im-an-engineer-lolc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4775200" cy="314367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76200" y="3137477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Clever Noob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017346" y="3582382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REDBUBBLE</a:t>
            </a:r>
            <a:endParaRPr lang="en-US" sz="600" dirty="0">
              <a:solidFill>
                <a:srgbClr val="FF0000"/>
              </a:solidFill>
            </a:endParaRPr>
          </a:p>
        </p:txBody>
      </p:sp>
      <p:pic>
        <p:nvPicPr>
          <p:cNvPr id="13" name="Picture 12" descr="sticker,375x36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040" y="3150178"/>
            <a:ext cx="558386" cy="53605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28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8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36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 – Efficient Use of the Network to Support Science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29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55019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Endgame = Scientific Network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What we have seen so far yesterday, and today: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Network Infrastructure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Storage and Processing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Workflow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Applications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What we are missing: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Preparing for the worst, e.g. sometimes it just doesn’t work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Addressing problems (deliberate and non-deliberate)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“</a:t>
            </a:r>
            <a:r>
              <a:rPr lang="en-US" dirty="0" err="1" smtClean="0"/>
              <a:t>Festivus</a:t>
            </a:r>
            <a:r>
              <a:rPr lang="en-US" dirty="0" smtClean="0"/>
              <a:t>”</a:t>
            </a:r>
          </a:p>
          <a:p>
            <a:pPr lvl="3">
              <a:buFont typeface="Arial"/>
              <a:buChar char="•"/>
            </a:pPr>
            <a:r>
              <a:rPr lang="en-US" dirty="0" smtClean="0"/>
              <a:t>e.g. data movement/network design strategies for the rest of us – may involve feats of strength and airing of grievances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3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8446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70993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563"/>
            <a:ext cx="8229600" cy="5105400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Goals: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Efficient end to end use of the network, no matter the use case (bulk data movement to video)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‘Happy’ users &amp; operators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Problems: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Network design may need work, sometimes things just break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How to find/fix the problems that are out there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Solutions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Architectural changes</a:t>
            </a:r>
          </a:p>
          <a:p>
            <a:pPr lvl="2">
              <a:buFont typeface="Courier New"/>
              <a:buChar char="o"/>
            </a:pPr>
            <a:r>
              <a:rPr lang="en-US" sz="1800" dirty="0" smtClean="0"/>
              <a:t>Adoption of new solutions</a:t>
            </a:r>
          </a:p>
          <a:p>
            <a:pPr>
              <a:buFont typeface="Arial"/>
              <a:buChar char="•"/>
            </a:pPr>
            <a:r>
              <a:rPr lang="en-US" dirty="0"/>
              <a:t>Continued Conversation:</a:t>
            </a:r>
          </a:p>
          <a:p>
            <a:pPr lvl="2">
              <a:buFont typeface="Courier New"/>
              <a:buChar char="o"/>
            </a:pPr>
            <a:r>
              <a:rPr lang="en-US" sz="1600" dirty="0" err="1"/>
              <a:t>perfSONAR</a:t>
            </a:r>
            <a:r>
              <a:rPr lang="en-US" sz="1600" dirty="0"/>
              <a:t>:</a:t>
            </a:r>
          </a:p>
          <a:p>
            <a:pPr lvl="3">
              <a:buFont typeface="Arial"/>
              <a:buChar char="•"/>
            </a:pPr>
            <a:r>
              <a:rPr lang="en-US" sz="1600" dirty="0">
                <a:hlinkClick r:id="rId3"/>
              </a:rPr>
              <a:t>http://psps.perfsonar.net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4"/>
              </a:rPr>
              <a:t>perfsonar-node-users@internet2.edu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5"/>
              </a:rPr>
              <a:t>https://lists.internet2.edu/sympa/info/performance-node-users</a:t>
            </a:r>
            <a:r>
              <a:rPr lang="en-US" sz="1600" dirty="0"/>
              <a:t> </a:t>
            </a:r>
          </a:p>
          <a:p>
            <a:pPr lvl="2">
              <a:buFont typeface="Courier New"/>
              <a:buChar char="o"/>
            </a:pPr>
            <a:r>
              <a:rPr lang="en-US" sz="1600" dirty="0"/>
              <a:t>Science DMZ:</a:t>
            </a:r>
          </a:p>
          <a:p>
            <a:pPr lvl="3">
              <a:buFont typeface="Arial"/>
              <a:buChar char="•"/>
            </a:pPr>
            <a:r>
              <a:rPr lang="en-US" sz="1600" dirty="0">
                <a:hlinkClick r:id="rId6"/>
              </a:rPr>
              <a:t>http://fasterdata.es.net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7"/>
              </a:rPr>
              <a:t>sciencedmz@es.net</a:t>
            </a:r>
            <a:endParaRPr lang="en-US" sz="1600" dirty="0"/>
          </a:p>
          <a:p>
            <a:pPr lvl="3">
              <a:buFont typeface="Arial"/>
              <a:buChar char="•"/>
            </a:pPr>
            <a:r>
              <a:rPr lang="en-US" sz="1600" dirty="0">
                <a:hlinkClick r:id="rId8"/>
              </a:rPr>
              <a:t>https://gab.es.net/mailman/listinfo/sciencedmz</a:t>
            </a:r>
            <a:r>
              <a:rPr lang="en-US" sz="1600" dirty="0"/>
              <a:t> </a:t>
            </a:r>
          </a:p>
          <a:p>
            <a:pPr lvl="1">
              <a:buFont typeface="Arial"/>
              <a:buChar char="•"/>
            </a:pPr>
            <a:endParaRPr lang="en-US" sz="1800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476501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30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9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4979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2590800" y="433388"/>
            <a:ext cx="6096000" cy="1470025"/>
          </a:xfrm>
        </p:spPr>
        <p:txBody>
          <a:bodyPr/>
          <a:lstStyle/>
          <a:p>
            <a:pPr eaLnBrk="1" hangingPunct="1"/>
            <a:r>
              <a:rPr lang="en-US" dirty="0"/>
              <a:t>A Completely Serious Overview of Network Performance for Scientific Networking</a:t>
            </a:r>
            <a:endParaRPr 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590800" y="2133600"/>
            <a:ext cx="6096000" cy="8985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Questions?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590800" y="3429000"/>
            <a:ext cx="4495800" cy="108778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Jason Zurawski – </a:t>
            </a:r>
            <a:r>
              <a:rPr lang="en-US" dirty="0" smtClean="0">
                <a:ea typeface="+mn-ea"/>
                <a:cs typeface="+mn-cs"/>
                <a:hlinkClick r:id="rId2"/>
              </a:rPr>
              <a:t>zurawski@es.net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  <a:hlinkClick r:id="rId3"/>
              </a:rPr>
              <a:t>http://www.es.net/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  <a:hlinkClick r:id="rId4"/>
              </a:rPr>
              <a:t>http://fasterdata.es.net/</a:t>
            </a:r>
            <a:r>
              <a:rPr lang="en-US" dirty="0" smtClean="0"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58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Use Case – Meet our actors and action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Expectations &amp; Realities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4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89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Case = End to End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Alice &amp; Bob are collaborators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Experts in their field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Physically separated (common) 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Rely on networks, but are not IT experts (common &amp; expected)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They know their local IT staff.  May also have an adversarial relationship with them (e.g. Alice and Bob are ‘troublemakers’ since they use the network, and expect it to work)</a:t>
            </a:r>
          </a:p>
          <a:p>
            <a:pPr>
              <a:buFont typeface="Arial"/>
              <a:buChar char="•"/>
            </a:pPr>
            <a:r>
              <a:rPr lang="en-US" dirty="0" smtClean="0"/>
              <a:t>Alice &amp; Bob want to embark on a new project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Instrumentation @ one end, processing/analysis @ the other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Keep in mind they know about the science, not about the technology in the middle</a:t>
            </a:r>
          </a:p>
          <a:p>
            <a:pPr lvl="2">
              <a:buFont typeface="Courier New"/>
              <a:buChar char="o"/>
            </a:pPr>
            <a:r>
              <a:rPr lang="en-US" dirty="0" smtClean="0"/>
              <a:t>Use infrastructure they are comfortable with, perhaps cobbled together by local support staff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5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3043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 Alice &amp; Bob - They are Science Cats</a:t>
            </a:r>
            <a:endParaRPr lang="en-US" dirty="0"/>
          </a:p>
        </p:txBody>
      </p:sp>
      <p:pic>
        <p:nvPicPr>
          <p:cNvPr id="5" name="Picture 4" descr="LOLcat - Do Sci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438400"/>
            <a:ext cx="1620474" cy="2184400"/>
          </a:xfrm>
          <a:prstGeom prst="rect">
            <a:avLst/>
          </a:prstGeom>
        </p:spPr>
      </p:pic>
      <p:pic>
        <p:nvPicPr>
          <p:cNvPr id="6" name="Picture 5" descr="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417638"/>
            <a:ext cx="5621559" cy="3911776"/>
          </a:xfrm>
          <a:prstGeom prst="rect">
            <a:avLst/>
          </a:prstGeom>
        </p:spPr>
      </p:pic>
      <p:pic>
        <p:nvPicPr>
          <p:cNvPr id="7" name="Picture 6" descr="I_get_it_4_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59" y="2763876"/>
            <a:ext cx="1964267" cy="147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352800" y="2949928"/>
            <a:ext cx="2298700" cy="103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 smtClean="0">
                <a:latin typeface="Courier"/>
                <a:cs typeface="Courier"/>
              </a:rPr>
              <a:t>INTERNETS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56500" y="4225914"/>
            <a:ext cx="12533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</a:t>
            </a:r>
            <a:r>
              <a:rPr lang="en-US" sz="600" dirty="0" smtClean="0">
                <a:solidFill>
                  <a:srgbClr val="FF0000"/>
                </a:solidFill>
              </a:rPr>
              <a:t>2013 Susan's </a:t>
            </a:r>
            <a:r>
              <a:rPr lang="en-US" sz="600" dirty="0">
                <a:solidFill>
                  <a:srgbClr val="FF0000"/>
                </a:solidFill>
              </a:rPr>
              <a:t>School </a:t>
            </a:r>
            <a:r>
              <a:rPr lang="en-US" sz="600" dirty="0" smtClean="0">
                <a:solidFill>
                  <a:srgbClr val="FF0000"/>
                </a:solidFill>
              </a:rPr>
              <a:t>Days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54000" y="4654704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icanhascheezburger.com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763654" y="1556104"/>
            <a:ext cx="1839692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HAI, I CAN HAZ DATA?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77182" y="4550128"/>
            <a:ext cx="1534891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MOAR DATA 4 U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094759" y="1795804"/>
            <a:ext cx="1255492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K THX BAI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1869074" y="2590800"/>
            <a:ext cx="5059680" cy="990600"/>
          </a:xfrm>
          <a:prstGeom prst="curvedDownArrow">
            <a:avLst/>
          </a:prstGeom>
          <a:solidFill>
            <a:srgbClr val="BD9D19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6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6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8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2" grpId="0"/>
      <p:bldP spid="12" grpId="1"/>
      <p:bldP spid="13" grpId="0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236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Endgame</a:t>
            </a:r>
          </a:p>
          <a:p>
            <a:pPr>
              <a:buFont typeface="Arial"/>
              <a:buChar char="•"/>
            </a:pPr>
            <a:r>
              <a:rPr lang="en-US" dirty="0" smtClean="0"/>
              <a:t>Use Case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Expectations &amp; Realities – What could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ossibly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o </a:t>
            </a:r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rong?</a:t>
            </a:r>
          </a:p>
          <a:p>
            <a:pPr>
              <a:buFont typeface="Arial"/>
              <a:buChar char="•"/>
            </a:pPr>
            <a:r>
              <a:rPr lang="en-US" dirty="0" smtClean="0"/>
              <a:t>Problem Definition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Solution Space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Conclusions</a:t>
            </a:r>
          </a:p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pic>
        <p:nvPicPr>
          <p:cNvPr id="4" name="Picture 3" descr="failca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85" y="3695700"/>
            <a:ext cx="3718315" cy="27813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874000" y="3428824"/>
            <a:ext cx="1397000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800" dirty="0">
                <a:solidFill>
                  <a:srgbClr val="FF0000"/>
                </a:solidFill>
              </a:rPr>
              <a:t>© 2013 funnyasduck.net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7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4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59656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&amp; Realities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8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3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7091362" y="4559300"/>
            <a:ext cx="1595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© </a:t>
            </a:r>
            <a:r>
              <a:rPr lang="en-US" sz="800" dirty="0" smtClean="0">
                <a:solidFill>
                  <a:srgbClr val="FF0000"/>
                </a:solidFill>
              </a:rPr>
              <a:t>Dog Shaming 2012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1168399"/>
            <a:ext cx="6197601" cy="375110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sz="1800" i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"</a:t>
            </a:r>
            <a:r>
              <a:rPr lang="en-US" sz="18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In any large system, there is always something broken.”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400" b="1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1200" b="1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Jon </a:t>
            </a:r>
            <a:r>
              <a:rPr lang="en-US" sz="1200" b="1" i="1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Postel</a:t>
            </a:r>
            <a:endParaRPr lang="en-US" sz="1200" b="1" i="1" dirty="0" smtClean="0">
              <a:solidFill>
                <a:prstClr val="black"/>
              </a:solidFill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Modern networks are large and complicated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Many users will encounter unforeseen (and therefore challenging) situations:</a:t>
            </a:r>
          </a:p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Upgrading networks breaks them (loss of configuration, etc.)</a:t>
            </a:r>
          </a:p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Synergy between the new and the old</a:t>
            </a:r>
          </a:p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Statistical anomalies, e.g. that 7 year old interface will stop working eventually…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Mitigating the risk can be done in a number of ways:</a:t>
            </a:r>
          </a:p>
          <a:p>
            <a:pPr marL="571500" lvl="2" indent="-342900">
              <a:spcBef>
                <a:spcPts val="1200"/>
              </a:spcBef>
              <a:buSzTx/>
              <a:buFont typeface="Courier New"/>
              <a:buChar char="o"/>
            </a:pPr>
            <a:r>
              <a:rPr lang="en-US" sz="1600" dirty="0"/>
              <a:t>Analysis and alteration to </a:t>
            </a:r>
            <a:r>
              <a:rPr lang="en-US" sz="1600" dirty="0" smtClean="0"/>
              <a:t>architecture</a:t>
            </a:r>
          </a:p>
          <a:p>
            <a:pPr marL="571500" lvl="2" indent="-342900">
              <a:spcBef>
                <a:spcPts val="1200"/>
              </a:spcBef>
              <a:buSzTx/>
              <a:buFont typeface="Courier New"/>
              <a:buChar char="o"/>
            </a:pPr>
            <a:r>
              <a:rPr lang="en-US" sz="1600" dirty="0">
                <a:solidFill>
                  <a:prstClr val="black"/>
                </a:solidFill>
              </a:rPr>
              <a:t>Careful thought to security/data policies in target areas</a:t>
            </a:r>
          </a:p>
          <a:p>
            <a:pPr marL="571500" lvl="2" indent="-342900">
              <a:spcBef>
                <a:spcPts val="1200"/>
              </a:spcBef>
              <a:buSzTx/>
              <a:buFont typeface="Courier New"/>
              <a:buChar char="o"/>
            </a:pPr>
            <a:endParaRPr lang="en-US" sz="16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199" y="5627533"/>
            <a:ext cx="8229600" cy="104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2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457200" indent="-228600" algn="l" defTabSz="457200" rtl="0" eaLnBrk="0" fontAlgn="base" hangingPunct="0">
              <a:spcBef>
                <a:spcPts val="9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2pPr>
            <a:lvl3pPr marL="6858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Font typeface="Lucida 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3pPr>
            <a:lvl4pPr marL="914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/>
              <a:buChar char="o"/>
            </a:pPr>
            <a:r>
              <a:rPr lang="en-US" sz="1600" dirty="0" smtClean="0">
                <a:solidFill>
                  <a:prstClr val="black"/>
                </a:solidFill>
              </a:rPr>
              <a:t>  Integration of software designed to exercise the network, and alert/visualize</a:t>
            </a:r>
          </a:p>
        </p:txBody>
      </p:sp>
      <p:pic>
        <p:nvPicPr>
          <p:cNvPr id="11" name="Picture 2" descr="tumblr_mayz1uMDON1re4ne0o1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531937"/>
            <a:ext cx="2134663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3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 Alice &amp; Bob; Sad Reality</a:t>
            </a:r>
            <a:endParaRPr lang="en-US" dirty="0"/>
          </a:p>
        </p:txBody>
      </p:sp>
      <p:pic>
        <p:nvPicPr>
          <p:cNvPr id="5" name="Picture 4" descr="LOLcat - Do Sci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438400"/>
            <a:ext cx="1620474" cy="2184400"/>
          </a:xfrm>
          <a:prstGeom prst="rect">
            <a:avLst/>
          </a:prstGeom>
        </p:spPr>
      </p:pic>
      <p:pic>
        <p:nvPicPr>
          <p:cNvPr id="6" name="Picture 5" descr="clou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417638"/>
            <a:ext cx="5621559" cy="3911776"/>
          </a:xfrm>
          <a:prstGeom prst="rect">
            <a:avLst/>
          </a:prstGeom>
        </p:spPr>
      </p:pic>
      <p:pic>
        <p:nvPicPr>
          <p:cNvPr id="7" name="Picture 6" descr="I_get_it_4_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59" y="2763876"/>
            <a:ext cx="1964267" cy="1473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352800" y="2949928"/>
            <a:ext cx="2298700" cy="103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 smtClean="0">
                <a:latin typeface="Courier"/>
                <a:cs typeface="Courier"/>
              </a:rPr>
              <a:t>INTERNETS</a:t>
            </a:r>
            <a:endParaRPr lang="en-US" b="1" dirty="0">
              <a:latin typeface="Courier"/>
              <a:cs typeface="Courie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56500" y="4225914"/>
            <a:ext cx="12533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</a:t>
            </a:r>
            <a:r>
              <a:rPr lang="en-US" sz="600" dirty="0" smtClean="0">
                <a:solidFill>
                  <a:srgbClr val="FF0000"/>
                </a:solidFill>
              </a:rPr>
              <a:t>2013 Susan's </a:t>
            </a:r>
            <a:r>
              <a:rPr lang="en-US" sz="600" dirty="0">
                <a:solidFill>
                  <a:srgbClr val="FF0000"/>
                </a:solidFill>
              </a:rPr>
              <a:t>School </a:t>
            </a:r>
            <a:r>
              <a:rPr lang="en-US" sz="600" dirty="0" smtClean="0">
                <a:solidFill>
                  <a:srgbClr val="FF0000"/>
                </a:solidFill>
              </a:rPr>
              <a:t>Days</a:t>
            </a:r>
          </a:p>
          <a:p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54000" y="4654704"/>
            <a:ext cx="14680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</a:t>
            </a:r>
            <a:r>
              <a:rPr lang="en-US" sz="600" dirty="0" smtClean="0">
                <a:solidFill>
                  <a:srgbClr val="FF0000"/>
                </a:solidFill>
              </a:rPr>
              <a:t>icanhascheezburger.com</a:t>
            </a:r>
            <a:endParaRPr lang="en-US" sz="6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763654" y="1556104"/>
            <a:ext cx="1839692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HAI, I CAN HAZ DATA?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477182" y="4550128"/>
            <a:ext cx="1534891" cy="80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MOAR DATA 4 U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094759" y="1853004"/>
            <a:ext cx="1747098" cy="8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SOOO SLOOOW!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1869074" y="2949928"/>
            <a:ext cx="5059680" cy="359128"/>
          </a:xfrm>
          <a:prstGeom prst="curvedDown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928754" y="1641916"/>
            <a:ext cx="1747098" cy="8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I CAN HAZ TECH SUPPORT?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3" name="Picture 2" descr="6a00d8341bfdb853ef0133f0476797970b-800w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54" y="4592814"/>
            <a:ext cx="1789288" cy="160818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7247159" y="6201000"/>
            <a:ext cx="1253374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Berkeley Breathed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945544" y="1748014"/>
            <a:ext cx="1747098" cy="80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2200" b="1" dirty="0" smtClean="0">
                <a:solidFill>
                  <a:srgbClr val="008000"/>
                </a:solidFill>
              </a:rPr>
              <a:t>I CAN HAZ FEDEX?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4" name="Picture 3" descr="04-FedE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74" y="1853004"/>
            <a:ext cx="5152346" cy="345207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3695700" y="5329414"/>
            <a:ext cx="1816100" cy="26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sz="600" dirty="0">
                <a:solidFill>
                  <a:srgbClr val="FF0000"/>
                </a:solidFill>
              </a:rPr>
              <a:t>© 2013 Renee Richardson photography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03963"/>
            <a:ext cx="2328333" cy="182562"/>
          </a:xfrm>
        </p:spPr>
        <p:txBody>
          <a:bodyPr/>
          <a:lstStyle/>
          <a:p>
            <a:pPr>
              <a:defRPr/>
            </a:pPr>
            <a:fld id="{A4C066DF-968D-2340-B25E-66D46178BCB9}" type="slidenum">
              <a:rPr lang="en-US" sz="800" smtClean="0"/>
              <a:pPr>
                <a:defRPr/>
              </a:pPr>
              <a:t>9</a:t>
            </a:fld>
            <a:r>
              <a:rPr lang="en-US" sz="800" dirty="0" smtClean="0"/>
              <a:t> </a:t>
            </a:r>
            <a:r>
              <a:rPr lang="en-US" sz="800" dirty="0"/>
              <a:t>- </a:t>
            </a:r>
            <a:r>
              <a:rPr lang="en-US" sz="800" dirty="0" err="1"/>
              <a:t>ESnet</a:t>
            </a:r>
            <a:r>
              <a:rPr lang="en-US" sz="800" dirty="0"/>
              <a:t> ENGAGE (</a:t>
            </a:r>
            <a:r>
              <a:rPr lang="en-US" sz="800" dirty="0">
                <a:hlinkClick r:id="rId8"/>
              </a:rPr>
              <a:t>engage@es.net</a:t>
            </a:r>
            <a:r>
              <a:rPr lang="en-US" sz="800" dirty="0" smtClean="0"/>
              <a:t>) - </a:t>
            </a:r>
            <a:fld id="{087BE274-2920-464F-BD83-825BA3315F3E}" type="datetime1">
              <a:rPr lang="en-US" sz="800" smtClean="0"/>
              <a:pPr>
                <a:defRPr/>
              </a:pPr>
              <a:t>7/15/13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4851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2" grpId="1"/>
      <p:bldP spid="13" grpId="0"/>
      <p:bldP spid="13" grpId="1"/>
      <p:bldP spid="14" grpId="0" animBg="1"/>
      <p:bldP spid="14" grpId="1" animBg="1"/>
      <p:bldP spid="15" grpId="0"/>
      <p:bldP spid="15" grpId="1"/>
      <p:bldP spid="16" grpId="0"/>
      <p:bldP spid="16" grpId="1"/>
      <p:bldP spid="17" grpId="0"/>
      <p:bldP spid="18" grpId="0"/>
    </p:bldLst>
  </p:timing>
</p:sld>
</file>

<file path=ppt/theme/theme1.xml><?xml version="1.0" encoding="utf-8"?>
<a:theme xmlns:a="http://schemas.openxmlformats.org/drawingml/2006/main" name="19362_ESnet_PPT_Template">
  <a:themeElements>
    <a:clrScheme name="ESnet Theme Colors 1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619FC4"/>
      </a:accent1>
      <a:accent2>
        <a:srgbClr val="006394"/>
      </a:accent2>
      <a:accent3>
        <a:srgbClr val="99CCCC"/>
      </a:accent3>
      <a:accent4>
        <a:srgbClr val="006666"/>
      </a:accent4>
      <a:accent5>
        <a:srgbClr val="669999"/>
      </a:accent5>
      <a:accent6>
        <a:srgbClr val="009999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19362_ESnet_PPT_Template.pot</Template>
  <TotalTime>12923</TotalTime>
  <Words>2189</Words>
  <Application>Microsoft Macintosh PowerPoint</Application>
  <PresentationFormat>On-screen Show (4:3)</PresentationFormat>
  <Paragraphs>327</Paragraphs>
  <Slides>31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19362_ESnet_PPT_Template</vt:lpstr>
      <vt:lpstr>A Completely Serious Overview of Network Performance for Scientific Networking</vt:lpstr>
      <vt:lpstr>Outline (Completely Serious)</vt:lpstr>
      <vt:lpstr>Endgame = Scientific Network Use</vt:lpstr>
      <vt:lpstr>Outline</vt:lpstr>
      <vt:lpstr>Use Case = End to End Exchange</vt:lpstr>
      <vt:lpstr>Meet Alice &amp; Bob - They are Science Cats</vt:lpstr>
      <vt:lpstr>Outline</vt:lpstr>
      <vt:lpstr>Expectations &amp; Realities</vt:lpstr>
      <vt:lpstr>Meet Alice &amp; Bob; Sad Reality</vt:lpstr>
      <vt:lpstr>“The Network Is Working Fine”</vt:lpstr>
      <vt:lpstr>Identification of Problems</vt:lpstr>
      <vt:lpstr>Outline</vt:lpstr>
      <vt:lpstr>Abstraction Helps &amp; Hurts</vt:lpstr>
      <vt:lpstr>Abstraction Helps &amp; Hurts</vt:lpstr>
      <vt:lpstr>Abstraction Helps &amp; Hurts</vt:lpstr>
      <vt:lpstr>Abstraction Helps &amp; Hurts</vt:lpstr>
      <vt:lpstr>Failure in the Layers</vt:lpstr>
      <vt:lpstr>Outline</vt:lpstr>
      <vt:lpstr>Solution Space</vt:lpstr>
      <vt:lpstr>Science DMZ Overview</vt:lpstr>
      <vt:lpstr>The Science DMZ in 1 Slide</vt:lpstr>
      <vt:lpstr>Science DMZ – Simple Abstract Cartoon</vt:lpstr>
      <vt:lpstr>PowerPoint Presentation</vt:lpstr>
      <vt:lpstr>What is perfSONAR?</vt:lpstr>
      <vt:lpstr>World-Wide perfSONAR-PS Deployments: 572 bwctl nodes, 552 owamp nodes as of Jun ‘13 </vt:lpstr>
      <vt:lpstr>Visualizations &amp; Alarms – Automation is the key http://ps-dashboard.es.net</vt:lpstr>
      <vt:lpstr>One motivation for Science DMZ &amp; perfSONAR models: Soft Network Failures</vt:lpstr>
      <vt:lpstr>Affect of Broken Firewall on Traffic</vt:lpstr>
      <vt:lpstr>Outline</vt:lpstr>
      <vt:lpstr>Conclusions</vt:lpstr>
      <vt:lpstr>A Completely Serious Overview of Network Performance for Scientific Networking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Title Slide Arial 32 pt</dc:title>
  <dc:creator>Wendy Tsabba</dc:creator>
  <cp:lastModifiedBy>Jason Zurawski</cp:lastModifiedBy>
  <cp:revision>187</cp:revision>
  <cp:lastPrinted>2011-09-27T17:47:57Z</cp:lastPrinted>
  <dcterms:created xsi:type="dcterms:W3CDTF">2011-02-26T00:20:18Z</dcterms:created>
  <dcterms:modified xsi:type="dcterms:W3CDTF">2013-07-15T16:18:06Z</dcterms:modified>
</cp:coreProperties>
</file>