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38.bin" ContentType="application/vnd.openxmlformats-officedocument.oleObject"/>
  <Override PartName="/ppt/notesSlides/notesSlide11.xml" ContentType="application/vnd.openxmlformats-officedocument.presentationml.notesSlide+xml"/>
  <Override PartName="/ppt/embeddings/oleObject39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40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55" r:id="rId2"/>
    <p:sldMasterId id="2147483769" r:id="rId3"/>
  </p:sldMasterIdLst>
  <p:notesMasterIdLst>
    <p:notesMasterId r:id="rId42"/>
  </p:notesMasterIdLst>
  <p:handoutMasterIdLst>
    <p:handoutMasterId r:id="rId43"/>
  </p:handoutMasterIdLst>
  <p:sldIdLst>
    <p:sldId id="353" r:id="rId4"/>
    <p:sldId id="681" r:id="rId5"/>
    <p:sldId id="813" r:id="rId6"/>
    <p:sldId id="748" r:id="rId7"/>
    <p:sldId id="759" r:id="rId8"/>
    <p:sldId id="815" r:id="rId9"/>
    <p:sldId id="753" r:id="rId10"/>
    <p:sldId id="816" r:id="rId11"/>
    <p:sldId id="817" r:id="rId12"/>
    <p:sldId id="767" r:id="rId13"/>
    <p:sldId id="768" r:id="rId14"/>
    <p:sldId id="769" r:id="rId15"/>
    <p:sldId id="777" r:id="rId16"/>
    <p:sldId id="773" r:id="rId17"/>
    <p:sldId id="737" r:id="rId18"/>
    <p:sldId id="742" r:id="rId19"/>
    <p:sldId id="831" r:id="rId20"/>
    <p:sldId id="822" r:id="rId21"/>
    <p:sldId id="832" r:id="rId22"/>
    <p:sldId id="823" r:id="rId23"/>
    <p:sldId id="824" r:id="rId24"/>
    <p:sldId id="826" r:id="rId25"/>
    <p:sldId id="738" r:id="rId26"/>
    <p:sldId id="775" r:id="rId27"/>
    <p:sldId id="776" r:id="rId28"/>
    <p:sldId id="778" r:id="rId29"/>
    <p:sldId id="743" r:id="rId30"/>
    <p:sldId id="821" r:id="rId31"/>
    <p:sldId id="810" r:id="rId32"/>
    <p:sldId id="739" r:id="rId33"/>
    <p:sldId id="770" r:id="rId34"/>
    <p:sldId id="820" r:id="rId35"/>
    <p:sldId id="791" r:id="rId36"/>
    <p:sldId id="794" r:id="rId37"/>
    <p:sldId id="805" r:id="rId38"/>
    <p:sldId id="740" r:id="rId39"/>
    <p:sldId id="745" r:id="rId40"/>
    <p:sldId id="352" r:id="rId4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ne Cano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629FC3"/>
    <a:srgbClr val="558ED5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0" autoAdjust="0"/>
    <p:restoredTop sz="82173" autoAdjust="0"/>
  </p:normalViewPr>
  <p:slideViewPr>
    <p:cSldViewPr snapToGrid="0" snapToObjects="1">
      <p:cViewPr>
        <p:scale>
          <a:sx n="150" d="100"/>
          <a:sy n="150" d="100"/>
        </p:scale>
        <p:origin x="-2272" y="-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3726BA98-09A7-D845-B362-7ACA0D031074}" type="datetimeFigureOut">
              <a:rPr lang="en-US"/>
              <a:pPr>
                <a:defRPr/>
              </a:pPr>
              <a:t>4/21/14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F7EBBC22-62A2-DA42-A7E1-5CA8AEF0CF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59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8D14DF8-0C36-4546-A1A8-1C89C0A9DD5A}" type="datetime1">
              <a:rPr lang="en-US"/>
              <a:pPr>
                <a:defRPr/>
              </a:pPr>
              <a:t>4/21/14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AF03E7-0DA5-084C-A73B-84F898909E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6829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74" y="4353839"/>
            <a:ext cx="5012575" cy="41286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No one claims that their cloud has a performance problem.</a:t>
            </a:r>
          </a:p>
          <a:p>
            <a:r>
              <a:rPr lang="en-US"/>
              <a:t>Note that a majority of the clouds are on campus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Enables Federation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Service oriented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Designed with ‘multi-domain’ in mind</a:t>
            </a: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Brings together useful tools to address different needs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Several active and passive tools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Interface to configure regular testing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Diagnostic tools ready with ‘0 configuration’</a:t>
            </a: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Easy to install, easy to use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ISO image can be burned to CD/USB key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‘Wizard’ interface for configuration</a:t>
            </a:r>
          </a:p>
          <a:p>
            <a:pPr>
              <a:defRPr/>
            </a:pPr>
            <a:r>
              <a:rPr lang="en-US" sz="2900" dirty="0" smtClean="0">
                <a:latin typeface="Calibri" charset="0"/>
                <a:ea typeface="ＭＳ Ｐゴシック" charset="0"/>
              </a:rPr>
              <a:t>Encouraging people to deploy ‘known good’ measurement points near domain boundaries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</a:rPr>
              <a:t>“known good” = hosts that are well configured, enough memory and CPU to drive the network, proper TCP tuning, clean path, etc.</a:t>
            </a:r>
            <a:endParaRPr lang="en-US" sz="2600" dirty="0" smtClean="0">
              <a:latin typeface="Calibri" charset="0"/>
              <a:ea typeface="ＭＳ Ｐゴシック" charset="0"/>
              <a:cs typeface="ＭＳ Ｐゴシック" charset="0"/>
              <a:sym typeface="Wingdings"/>
            </a:endParaRP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Community Adoption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Over 600 instances seen world wide as of early May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20+ countries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100s of domains</a:t>
            </a:r>
          </a:p>
          <a:p>
            <a:pPr>
              <a:defRPr/>
            </a:pPr>
            <a:endParaRPr lang="en-US" sz="2800" dirty="0" smtClean="0">
              <a:latin typeface="Calibri" charset="0"/>
              <a:ea typeface="ＭＳ Ｐゴシック" charset="0"/>
              <a:cs typeface="ＭＳ Ｐゴシック" charset="0"/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60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Human</a:t>
            </a:r>
            <a:r>
              <a:rPr lang="en-US" baseline="0" dirty="0" smtClean="0"/>
              <a:t> factors – attention span, ability to manage complexity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is our hope that this work enables effective use of networking for science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633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low-res map shows why most of our data flows terminate outside the national lab complex.  </a:t>
            </a:r>
          </a:p>
          <a:p>
            <a:endParaRPr lang="en-US" baseline="0" dirty="0" smtClean="0"/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ea typeface="ＭＳ Ｐゴシック" pitchFamily="34" charset="-128"/>
              </a:rPr>
              <a:t>=-=-=-=-=-=-=-=-=-</a:t>
            </a:r>
            <a:endParaRPr lang="en-US" baseline="0" dirty="0" smtClean="0"/>
          </a:p>
          <a:p>
            <a:endParaRPr lang="en-US" baseline="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b="1" dirty="0" smtClean="0">
                <a:ea typeface="ＭＳ Ｐゴシック" pitchFamily="34" charset="-128"/>
              </a:rPr>
              <a:t>ESnet  - the Energy Sciences Network - is an SC program whose </a:t>
            </a:r>
            <a:r>
              <a:rPr lang="en-US" sz="2000" b="1" u="sng" dirty="0" smtClean="0">
                <a:ea typeface="ＭＳ Ｐゴシック" pitchFamily="34" charset="-128"/>
              </a:rPr>
              <a:t>primary mission is to enable the large-scale science</a:t>
            </a:r>
            <a:r>
              <a:rPr lang="en-US" sz="2000" b="1" dirty="0" smtClean="0">
                <a:ea typeface="ＭＳ Ｐゴシック" pitchFamily="34" charset="-128"/>
              </a:rPr>
              <a:t> of the Office of Science that depends on</a:t>
            </a:r>
            <a:r>
              <a:rPr lang="en-US" sz="2000" dirty="0" smtClean="0">
                <a:ea typeface="ＭＳ Ｐゴシック" pitchFamily="34" charset="-128"/>
              </a:rPr>
              <a:t>:</a:t>
            </a:r>
          </a:p>
          <a:p>
            <a:pPr lvl="1" indent="-287338">
              <a:lnSpc>
                <a:spcPct val="90000"/>
              </a:lnSpc>
              <a:spcBef>
                <a:spcPct val="15000"/>
              </a:spcBef>
            </a:pPr>
            <a:r>
              <a:rPr lang="en-US" sz="1800" dirty="0" smtClean="0">
                <a:ea typeface="ＭＳ Ｐゴシック" pitchFamily="34" charset="-128"/>
              </a:rPr>
              <a:t>Multi-institution, world-wide collaboration</a:t>
            </a:r>
          </a:p>
          <a:p>
            <a:pPr lvl="1" indent="-287338">
              <a:lnSpc>
                <a:spcPct val="90000"/>
              </a:lnSpc>
              <a:spcBef>
                <a:spcPct val="15000"/>
              </a:spcBef>
            </a:pPr>
            <a:endParaRPr lang="en-US" sz="1800" dirty="0" smtClean="0">
              <a:ea typeface="ＭＳ Ｐゴシック" pitchFamily="34" charset="-128"/>
            </a:endParaRPr>
          </a:p>
          <a:p>
            <a:pPr marL="169862" lvl="1" indent="0"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1800" dirty="0" smtClean="0">
                <a:ea typeface="ＭＳ Ｐゴシック" pitchFamily="34" charset="-128"/>
              </a:rPr>
              <a:t>Data mobility: sharing of massive amounts of data</a:t>
            </a:r>
          </a:p>
          <a:p>
            <a:pPr lvl="1" indent="-287338">
              <a:lnSpc>
                <a:spcPct val="90000"/>
              </a:lnSpc>
              <a:spcBef>
                <a:spcPct val="15000"/>
              </a:spcBef>
              <a:buFont typeface="Wingdings" pitchFamily="2" charset="2"/>
              <a:buChar char="Ø"/>
            </a:pPr>
            <a:endParaRPr lang="en-US" sz="1800" dirty="0" smtClean="0">
              <a:ea typeface="ＭＳ Ｐゴシック" pitchFamily="34" charset="-128"/>
            </a:endParaRPr>
          </a:p>
          <a:p>
            <a:pPr lvl="1" indent="-287338">
              <a:lnSpc>
                <a:spcPct val="90000"/>
              </a:lnSpc>
              <a:spcBef>
                <a:spcPct val="15000"/>
              </a:spcBef>
            </a:pPr>
            <a:r>
              <a:rPr lang="en-US" sz="1800" dirty="0" smtClean="0">
                <a:ea typeface="ＭＳ Ｐゴシック" pitchFamily="34" charset="-128"/>
              </a:rPr>
              <a:t>Distributed data management and processing</a:t>
            </a:r>
          </a:p>
          <a:p>
            <a:pPr lvl="1" indent="-287338">
              <a:lnSpc>
                <a:spcPct val="90000"/>
              </a:lnSpc>
              <a:spcBef>
                <a:spcPct val="15000"/>
              </a:spcBef>
            </a:pPr>
            <a:endParaRPr lang="en-US" sz="1800" dirty="0" smtClean="0">
              <a:ea typeface="ＭＳ Ｐゴシック" pitchFamily="34" charset="-128"/>
            </a:endParaRPr>
          </a:p>
          <a:p>
            <a:pPr lvl="1" indent="-287338">
              <a:lnSpc>
                <a:spcPct val="90000"/>
              </a:lnSpc>
              <a:spcBef>
                <a:spcPct val="15000"/>
              </a:spcBef>
            </a:pPr>
            <a:r>
              <a:rPr lang="en-US" sz="1800" dirty="0" smtClean="0">
                <a:ea typeface="ＭＳ Ｐゴシック" pitchFamily="34" charset="-128"/>
              </a:rPr>
              <a:t>Distributed simulation, visualization, and computational steering</a:t>
            </a:r>
          </a:p>
          <a:p>
            <a:pPr lvl="1" indent="-287338">
              <a:lnSpc>
                <a:spcPct val="90000"/>
              </a:lnSpc>
              <a:spcBef>
                <a:spcPct val="15000"/>
              </a:spcBef>
            </a:pPr>
            <a:endParaRPr lang="en-US" sz="1800" dirty="0" smtClean="0">
              <a:ea typeface="ＭＳ Ｐゴシック" pitchFamily="34" charset="-128"/>
            </a:endParaRPr>
          </a:p>
          <a:p>
            <a:pPr lvl="1" indent="-287338">
              <a:lnSpc>
                <a:spcPct val="90000"/>
              </a:lnSpc>
              <a:spcBef>
                <a:spcPct val="15000"/>
              </a:spcBef>
            </a:pPr>
            <a:r>
              <a:rPr lang="en-US" sz="1800" dirty="0" smtClean="0">
                <a:ea typeface="ＭＳ Ｐゴシック" pitchFamily="34" charset="-128"/>
              </a:rPr>
              <a:t>Collaboration with the US and International Research and Education community</a:t>
            </a:r>
          </a:p>
          <a:p>
            <a:pPr lvl="1" indent="-287338">
              <a:lnSpc>
                <a:spcPct val="90000"/>
              </a:lnSpc>
              <a:spcBef>
                <a:spcPct val="15000"/>
              </a:spcBef>
            </a:pPr>
            <a:endParaRPr lang="en-US" sz="1800" dirty="0" smtClean="0">
              <a:ea typeface="ＭＳ Ｐゴシック" pitchFamily="34" charset="-128"/>
            </a:endParaRPr>
          </a:p>
          <a:p>
            <a:pPr lvl="1" indent="-287338">
              <a:lnSpc>
                <a:spcPct val="90000"/>
              </a:lnSpc>
              <a:spcBef>
                <a:spcPct val="15000"/>
              </a:spcBef>
            </a:pPr>
            <a:r>
              <a:rPr lang="en-US" sz="1800" dirty="0" smtClean="0">
                <a:ea typeface="ＭＳ Ｐゴシック" pitchFamily="34" charset="-128"/>
              </a:rPr>
              <a:t>=-=-=-=-=-=-=-=-=-</a:t>
            </a:r>
          </a:p>
          <a:p>
            <a:pPr lvl="1" indent="-287338">
              <a:lnSpc>
                <a:spcPct val="90000"/>
              </a:lnSpc>
              <a:spcBef>
                <a:spcPct val="15000"/>
              </a:spcBef>
            </a:pPr>
            <a:endParaRPr lang="en-US" sz="1800" dirty="0" smtClean="0">
              <a:ea typeface="ＭＳ Ｐゴシック" pitchFamily="34" charset="-128"/>
            </a:endParaRPr>
          </a:p>
          <a:p>
            <a:pPr marL="341313" indent="-341313">
              <a:lnSpc>
                <a:spcPct val="90000"/>
              </a:lnSpc>
              <a:buSzTx/>
            </a:pPr>
            <a:r>
              <a:rPr lang="en-US" sz="2000" dirty="0" smtClean="0">
                <a:ea typeface="ＭＳ Ｐゴシック" pitchFamily="34" charset="-128"/>
              </a:rPr>
              <a:t>ESnet connects the Office of Science National Laboratories and user facilities to each other and to collaborators worldwide</a:t>
            </a:r>
          </a:p>
          <a:p>
            <a:pPr marL="341313" indent="-341313">
              <a:lnSpc>
                <a:spcPct val="90000"/>
              </a:lnSpc>
              <a:buSzTx/>
            </a:pPr>
            <a:endParaRPr lang="en-US" sz="2000" dirty="0" smtClean="0">
              <a:ea typeface="ＭＳ Ｐゴシック" pitchFamily="34" charset="-128"/>
            </a:endParaRPr>
          </a:p>
          <a:p>
            <a:pPr marL="341313" indent="-341313">
              <a:lnSpc>
                <a:spcPct val="90000"/>
              </a:lnSpc>
              <a:buSzTx/>
            </a:pPr>
            <a:r>
              <a:rPr lang="en-US" sz="1800" dirty="0" smtClean="0">
                <a:ea typeface="ＭＳ Ｐゴシック" pitchFamily="34" charset="-128"/>
              </a:rPr>
              <a:t>	Ames, Argonne, Brookhaven, </a:t>
            </a:r>
            <a:r>
              <a:rPr lang="en-US" sz="1800" dirty="0" err="1" smtClean="0">
                <a:ea typeface="ＭＳ Ｐゴシック" pitchFamily="34" charset="-128"/>
              </a:rPr>
              <a:t>Fermilab</a:t>
            </a:r>
            <a:r>
              <a:rPr lang="en-US" sz="1800" dirty="0" smtClean="0">
                <a:ea typeface="ＭＳ Ｐゴシック" pitchFamily="34" charset="-128"/>
              </a:rPr>
              <a:t>, Lawrence Berkeley, Oak Ridge, Pacific Northwest, Princeton Plasma Physics, SLAC, and Thomas Jefferson National Accelerator Facility,</a:t>
            </a:r>
          </a:p>
          <a:p>
            <a:pPr lvl="1" indent="-287338">
              <a:lnSpc>
                <a:spcPct val="9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627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8795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networks</a:t>
            </a:r>
            <a:r>
              <a:rPr lang="en-US" baseline="0" dirty="0" smtClean="0"/>
              <a:t> are so important, we need to make them useful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715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On a 10 Gb/s  LAN  path the impact of low packet loss rates is minimal</a:t>
            </a:r>
          </a:p>
          <a:p>
            <a:r>
              <a:rPr lang="en-US" baseline="0" dirty="0" smtClean="0"/>
              <a:t>On a 10 Gb/s WAN path the impact of low packet loss rates is enormous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Beyond</a:t>
            </a:r>
            <a:r>
              <a:rPr lang="en-US" baseline="0" dirty="0" smtClean="0"/>
              <a:t> your metro area, zero loss is essentially required for performance</a:t>
            </a:r>
            <a:endParaRPr lang="en-US" dirty="0" smtClean="0"/>
          </a:p>
          <a:p>
            <a:r>
              <a:rPr lang="en-US" dirty="0" smtClean="0"/>
              <a:t>Where are your collaborators?</a:t>
            </a:r>
            <a:r>
              <a:rPr lang="en-US" baseline="0" dirty="0" smtClean="0"/>
              <a:t>  </a:t>
            </a:r>
            <a:r>
              <a:rPr lang="en-US" dirty="0" smtClean="0"/>
              <a:t>Where are your users?</a:t>
            </a:r>
          </a:p>
          <a:p>
            <a:r>
              <a:rPr lang="en-US" dirty="0" smtClean="0"/>
              <a:t>When</a:t>
            </a:r>
            <a:r>
              <a:rPr lang="en-US" baseline="0" dirty="0" smtClean="0"/>
              <a:t> global collaboration is the norm</a:t>
            </a:r>
            <a:r>
              <a:rPr lang="en-US" dirty="0" smtClean="0"/>
              <a:t>, nobod</a:t>
            </a:r>
            <a:r>
              <a:rPr lang="en-US" baseline="0" dirty="0" smtClean="0"/>
              <a:t>y can afford to be a local-only resource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why we do the engineering we do for data-intensive science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570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21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592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ESnet_bckgr_art.png"/>
          <p:cNvPicPr>
            <a:picLocks noChangeAspect="1"/>
          </p:cNvPicPr>
          <p:nvPr userDrawn="1"/>
        </p:nvPicPr>
        <p:blipFill>
          <a:blip r:embed="rId2"/>
          <a:srcRect l="45970"/>
          <a:stretch>
            <a:fillRect/>
          </a:stretch>
        </p:blipFill>
        <p:spPr bwMode="auto">
          <a:xfrm>
            <a:off x="0" y="0"/>
            <a:ext cx="279876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ESnet_color_lg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33388"/>
            <a:ext cx="1700213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BL_logo_notext_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527925" y="5611813"/>
            <a:ext cx="115887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DOE_Office_Science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537200" y="5761038"/>
            <a:ext cx="17557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433887"/>
            <a:ext cx="6096000" cy="1470025"/>
          </a:xfrm>
        </p:spPr>
        <p:txBody>
          <a:bodyPr anchor="b">
            <a:noAutofit/>
          </a:bodyPr>
          <a:lstStyle>
            <a:lvl1pPr algn="l">
              <a:defRPr sz="3200" baseline="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2134035"/>
            <a:ext cx="6096000" cy="897481"/>
          </a:xfrm>
        </p:spPr>
        <p:txBody>
          <a:bodyPr anchor="b">
            <a:no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590800" y="3429000"/>
            <a:ext cx="4495800" cy="906462"/>
          </a:xfrm>
        </p:spPr>
        <p:txBody>
          <a:bodyPr anchor="b"/>
          <a:lstStyle>
            <a:lvl1pPr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PerfSONAR-powered-CMYK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8732"/>
            <a:ext cx="1003300" cy="4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, L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89037"/>
            <a:ext cx="3810000" cy="4525963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6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6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95600" cy="365125"/>
          </a:xfrm>
        </p:spPr>
        <p:txBody>
          <a:bodyPr/>
          <a:lstStyle>
            <a:lvl1pPr>
              <a:defRPr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r>
              <a:rPr lang="en-US" smtClean="0"/>
              <a:t>1/29/12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82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57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5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9957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550" y="639763"/>
            <a:ext cx="4340225" cy="5932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639763"/>
            <a:ext cx="4341813" cy="5932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83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49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18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1594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501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740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2133600" cy="182562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87BE274-2920-464F-BD83-825BA3315F3E}" type="datetime1">
              <a:rPr lang="en-US" smtClean="0"/>
              <a:pPr>
                <a:defRPr/>
              </a:pPr>
              <a:t>4/21/14</a:t>
            </a:fld>
            <a:r>
              <a:rPr lang="en-US" dirty="0" smtClean="0"/>
              <a:t> – J. </a:t>
            </a:r>
            <a:r>
              <a:rPr lang="en-US" dirty="0" err="1" smtClean="0"/>
              <a:t>Zurawski</a:t>
            </a:r>
            <a:r>
              <a:rPr lang="en-US" dirty="0" smtClean="0"/>
              <a:t> (</a:t>
            </a:r>
            <a:r>
              <a:rPr lang="en-US" dirty="0" err="1" smtClean="0"/>
              <a:t>zurawski@es.net</a:t>
            </a:r>
            <a:r>
              <a:rPr lang="en-US" dirty="0" smtClean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3963"/>
            <a:ext cx="2133600" cy="1825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742DE2B-1862-AC46-8E34-76F2DE4B4D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85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572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572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75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Presentation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all">
                <a:effectLst>
                  <a:outerShdw blurRad="50800" dist="38100" dir="69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rgbClr val="C0504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4517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, subhead &amp; text r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 anchor="t">
            <a:normAutofit/>
          </a:bodyPr>
          <a:lstStyle>
            <a:lvl1pPr algn="l">
              <a:defRPr sz="3600" b="1" cap="all" baseline="0">
                <a:effectLst>
                  <a:outerShdw blurRad="50800" dist="38100" dir="14400000" algn="tl">
                    <a:schemeClr val="accent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fld id="{7BD47341-C6C7-0842-A549-EE9EA47F79C1}" type="datetimeFigureOut">
              <a:rPr lang="en-US" smtClean="0"/>
              <a:pPr/>
              <a:t>4/21/14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25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, no r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 anchor="t">
            <a:normAutofit/>
          </a:bodyPr>
          <a:lstStyle>
            <a:lvl1pPr algn="l">
              <a:defRPr sz="3600" b="1" cap="all" baseline="0">
                <a:effectLst>
                  <a:outerShdw blurRad="50800" dist="38100" dir="14400000" algn="tl">
                    <a:schemeClr val="accent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676401"/>
            <a:ext cx="4038600" cy="395935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buNone/>
              <a:defRPr sz="22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6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6"/>
              </a:buCl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fld id="{7BD47341-C6C7-0842-A549-EE9EA47F79C1}" type="datetimeFigureOut">
              <a:rPr lang="en-US" smtClean="0"/>
              <a:pPr/>
              <a:t>4/21/14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2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L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89037"/>
            <a:ext cx="3810000" cy="4525963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6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6"/>
              </a:buCl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fld id="{7BD47341-C6C7-0842-A549-EE9EA47F79C1}" type="datetimeFigureOut">
              <a:rPr lang="en-US" smtClean="0"/>
              <a:pPr/>
              <a:t>4/21/14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16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full scree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457200" y="274638"/>
            <a:ext cx="8229600" cy="715089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rgbClr val="FBF5DF">
                  <a:alpha val="50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36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89037"/>
            <a:ext cx="8001000" cy="4525963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6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6"/>
              </a:buCl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089"/>
          </a:xfrm>
        </p:spPr>
        <p:txBody>
          <a:bodyPr>
            <a:normAutofit/>
          </a:bodyPr>
          <a:lstStyle>
            <a:lvl1pPr marL="57150" indent="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fld id="{7BD47341-C6C7-0842-A549-EE9EA47F79C1}" type="datetimeFigureOut">
              <a:rPr lang="en-US" smtClean="0"/>
              <a:pPr/>
              <a:t>4/21/14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66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457200" y="274638"/>
            <a:ext cx="8229600" cy="792162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rgbClr val="FBF5DF">
                  <a:alpha val="50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36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>
            <a:lvl1pPr marL="57150" indent="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fld id="{7BD47341-C6C7-0842-A549-EE9EA47F79C1}" type="datetimeFigureOut">
              <a:rPr lang="en-US" smtClean="0"/>
              <a:pPr/>
              <a:t>4/21/14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fld id="{7BD47341-C6C7-0842-A549-EE9EA47F79C1}" type="datetimeFigureOut">
              <a:rPr lang="en-US" smtClean="0"/>
              <a:pPr/>
              <a:t>4/21/14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437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e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1"/>
            <a:ext cx="4687887" cy="990600"/>
          </a:xfrm>
        </p:spPr>
        <p:txBody>
          <a:bodyPr anchor="b">
            <a:normAutofit/>
          </a:bodyPr>
          <a:lstStyle>
            <a:lvl1pPr algn="l">
              <a:defRPr sz="2400" b="1" cap="all">
                <a:effectLst>
                  <a:outerShdw blurRad="50800" dist="38100" dir="6900000">
                    <a:schemeClr val="accent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24201"/>
            <a:ext cx="7772400" cy="761999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C0504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722313" y="4038600"/>
            <a:ext cx="7772400" cy="228600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BD47341-C6C7-0842-A549-EE9EA47F79C1}" type="datetimeFigureOut">
              <a:rPr lang="en-US" smtClean="0">
                <a:solidFill>
                  <a:srgbClr val="EEECE1"/>
                </a:solidFill>
              </a:rPr>
              <a:pPr/>
              <a:t>4/21/14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05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ESnet_color_lg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33388"/>
            <a:ext cx="1700213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7353300" y="0"/>
            <a:ext cx="1790700" cy="17145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en-US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900"/>
            <a:ext cx="8037513" cy="1362075"/>
          </a:xfrm>
        </p:spPr>
        <p:txBody>
          <a:bodyPr anchor="t"/>
          <a:lstStyle>
            <a:lvl1pPr algn="l">
              <a:defRPr sz="32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06713"/>
            <a:ext cx="80375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B0B81C-CA25-D345-AD32-945D9CE22E24}" type="datetime1">
              <a:rPr lang="en-US" smtClean="0"/>
              <a:pPr>
                <a:defRPr/>
              </a:pPr>
              <a:t>4/21/14</a:t>
            </a:fld>
            <a:r>
              <a:rPr lang="en-US" dirty="0" smtClean="0"/>
              <a:t> – J. </a:t>
            </a:r>
            <a:r>
              <a:rPr lang="en-US" dirty="0" err="1" smtClean="0"/>
              <a:t>Zurawski</a:t>
            </a:r>
            <a:r>
              <a:rPr lang="en-US" dirty="0" smtClean="0"/>
              <a:t> (</a:t>
            </a:r>
            <a:r>
              <a:rPr lang="en-US" dirty="0" err="1" smtClean="0"/>
              <a:t>zurawski@es.net</a:t>
            </a:r>
            <a:r>
              <a:rPr lang="en-US" dirty="0" smtClean="0"/>
              <a:t>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60598-22BC-DE45-8110-72C7EB64E6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80BF6D-5674-874C-B1D1-3B9CA68A26EE}" type="datetime1">
              <a:rPr lang="en-US"/>
              <a:pPr/>
              <a:t>4/21/14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B42FDD-99A0-3144-8AF9-9D0EEC4DBA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710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9C3A19-F417-0B40-81C3-4A0AD4EEC50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590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ESnet_color_s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07325" y="274638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7A3A12-B379-6143-B591-BD63D72A8B49}" type="datetime1">
              <a:rPr lang="en-US"/>
              <a:pPr>
                <a:defRPr/>
              </a:pPr>
              <a:t>4/21/14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CF6C2-875D-8741-96F2-AB275F5C2C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456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D31318-E349-C94A-82AC-28473119CDAD}" type="datetime1">
              <a:rPr lang="en-US" smtClean="0"/>
              <a:pPr>
                <a:defRPr/>
              </a:pPr>
              <a:t>4/21/14</a:t>
            </a:fld>
            <a:r>
              <a:rPr lang="en-US" dirty="0" smtClean="0"/>
              <a:t> – J. </a:t>
            </a:r>
            <a:r>
              <a:rPr lang="en-US" dirty="0" err="1" smtClean="0"/>
              <a:t>Zurawski</a:t>
            </a:r>
            <a:r>
              <a:rPr lang="en-US" dirty="0" smtClean="0"/>
              <a:t> (</a:t>
            </a:r>
            <a:r>
              <a:rPr lang="en-US" dirty="0" err="1" smtClean="0"/>
              <a:t>zurawski@es.net</a:t>
            </a:r>
            <a:r>
              <a:rPr lang="en-US" dirty="0" smtClean="0"/>
              <a:t>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46B7A-F0F1-B649-AD7D-33CEE8400C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501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88AA81-2144-9A4F-982D-99A41862F6AF}" type="datetime1">
              <a:rPr lang="en-US" smtClean="0"/>
              <a:pPr>
                <a:defRPr/>
              </a:pPr>
              <a:t>4/21/14</a:t>
            </a:fld>
            <a:r>
              <a:rPr lang="en-US" dirty="0" smtClean="0"/>
              <a:t> – J. </a:t>
            </a:r>
            <a:r>
              <a:rPr lang="en-US" dirty="0" err="1" smtClean="0"/>
              <a:t>Zurawski</a:t>
            </a:r>
            <a:r>
              <a:rPr lang="en-US" dirty="0" smtClean="0"/>
              <a:t> (</a:t>
            </a:r>
            <a:r>
              <a:rPr lang="en-US" dirty="0" err="1" smtClean="0"/>
              <a:t>zurawski@es.net</a:t>
            </a:r>
            <a:r>
              <a:rPr lang="en-US" dirty="0" smtClean="0"/>
              <a:t>)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07036-CDBF-9045-BEBA-45AC230EB3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7A3A12-B379-6143-B591-BD63D72A8B49}" type="datetime1">
              <a:rPr lang="en-US" smtClean="0"/>
              <a:pPr>
                <a:defRPr/>
              </a:pPr>
              <a:t>4/21/14</a:t>
            </a:fld>
            <a:r>
              <a:rPr lang="en-US" dirty="0" smtClean="0"/>
              <a:t> – J. </a:t>
            </a:r>
            <a:r>
              <a:rPr lang="en-US" dirty="0" err="1" smtClean="0"/>
              <a:t>Zurawski</a:t>
            </a:r>
            <a:r>
              <a:rPr lang="en-US" dirty="0" smtClean="0"/>
              <a:t> (</a:t>
            </a:r>
            <a:r>
              <a:rPr lang="en-US" dirty="0" err="1" smtClean="0"/>
              <a:t>zurawski@es.net</a:t>
            </a:r>
            <a:r>
              <a:rPr lang="en-US" dirty="0" smtClean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CF6C2-875D-8741-96F2-AB275F5C2C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56189-3560-DB44-BC74-E63444EAF5E0}" type="datetime1">
              <a:rPr lang="en-US" smtClean="0"/>
              <a:pPr>
                <a:defRPr/>
              </a:pPr>
              <a:t>4/21/14</a:t>
            </a:fld>
            <a:r>
              <a:rPr lang="en-US" dirty="0" smtClean="0"/>
              <a:t> – J. </a:t>
            </a:r>
            <a:r>
              <a:rPr lang="en-US" dirty="0" err="1" smtClean="0"/>
              <a:t>Zurawski</a:t>
            </a:r>
            <a:r>
              <a:rPr lang="en-US" dirty="0" smtClean="0"/>
              <a:t> (</a:t>
            </a:r>
            <a:r>
              <a:rPr lang="en-US" dirty="0" err="1" smtClean="0"/>
              <a:t>zurawski@es.net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EC85A-2B99-6746-AB8E-75939B0FA4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4038"/>
            <a:ext cx="3008313" cy="11604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14500"/>
            <a:ext cx="5111750" cy="4411663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14500"/>
            <a:ext cx="3008313" cy="4411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BD428F-E7B6-AC4C-83AA-2D7CA91E3374}" type="datetime1">
              <a:rPr lang="en-US" smtClean="0"/>
              <a:pPr>
                <a:defRPr/>
              </a:pPr>
              <a:t>4/21/14</a:t>
            </a:fld>
            <a:r>
              <a:rPr lang="en-US" dirty="0" smtClean="0"/>
              <a:t> – J. </a:t>
            </a:r>
            <a:r>
              <a:rPr lang="en-US" dirty="0" err="1" smtClean="0"/>
              <a:t>Zurawski</a:t>
            </a:r>
            <a:r>
              <a:rPr lang="en-US" dirty="0" smtClean="0"/>
              <a:t> (</a:t>
            </a:r>
            <a:r>
              <a:rPr lang="en-US" dirty="0" err="1" smtClean="0"/>
              <a:t>zurawski@es.net</a:t>
            </a:r>
            <a:r>
              <a:rPr lang="en-US" dirty="0" smtClean="0"/>
              <a:t>)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07138"/>
            <a:ext cx="3962400" cy="184150"/>
          </a:xfrm>
          <a:prstGeom prst="rect">
            <a:avLst/>
          </a:prstGeo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ESnet Template Examples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5DDC6-6948-9542-AE23-4C88376D07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9C0B4-3A98-9D43-995D-307DDD97F3B9}" type="datetime1">
              <a:rPr lang="en-US" smtClean="0"/>
              <a:pPr>
                <a:defRPr/>
              </a:pPr>
              <a:t>4/21/14</a:t>
            </a:fld>
            <a:r>
              <a:rPr lang="en-US" dirty="0" smtClean="0"/>
              <a:t> – J. </a:t>
            </a:r>
            <a:r>
              <a:rPr lang="en-US" dirty="0" err="1" smtClean="0"/>
              <a:t>Zurawski</a:t>
            </a:r>
            <a:r>
              <a:rPr lang="en-US" dirty="0" smtClean="0"/>
              <a:t> (</a:t>
            </a:r>
            <a:r>
              <a:rPr lang="en-US" dirty="0" err="1" smtClean="0"/>
              <a:t>zurawski@es.net</a:t>
            </a:r>
            <a:r>
              <a:rPr lang="en-US" dirty="0" smtClean="0"/>
              <a:t>)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07138"/>
            <a:ext cx="3962400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ESnet Template Examples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838D-2899-3348-AC07-177A26D9D9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13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ESnet_bckgr_art.png"/>
          <p:cNvPicPr>
            <a:picLocks noChangeAspect="1"/>
          </p:cNvPicPr>
          <p:nvPr userDrawn="1"/>
        </p:nvPicPr>
        <p:blipFill>
          <a:blip r:embed="rId12"/>
          <a:srcRect l="45847"/>
          <a:stretch>
            <a:fillRect/>
          </a:stretch>
        </p:blipFill>
        <p:spPr bwMode="auto">
          <a:xfrm>
            <a:off x="0" y="1588"/>
            <a:ext cx="280511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099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	First level bullet</a:t>
            </a:r>
          </a:p>
          <a:p>
            <a:pPr lvl="2"/>
            <a:r>
              <a:rPr lang="en-US"/>
              <a:t>	Second level bullet</a:t>
            </a:r>
          </a:p>
          <a:p>
            <a:pPr lvl="3"/>
            <a:r>
              <a:rPr lang="en-US"/>
              <a:t>	Third level bullet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07138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DD6487B-43BE-5441-912E-3A79E3056D4C}" type="datetime1">
              <a:rPr lang="en-US" smtClean="0"/>
              <a:pPr>
                <a:defRPr/>
              </a:pPr>
              <a:t>4/21/14</a:t>
            </a:fld>
            <a:r>
              <a:rPr lang="en-US" dirty="0" smtClean="0"/>
              <a:t> – J. </a:t>
            </a:r>
            <a:r>
              <a:rPr lang="en-US" dirty="0" err="1" smtClean="0"/>
              <a:t>Zurawski</a:t>
            </a:r>
            <a:r>
              <a:rPr lang="en-US" dirty="0" smtClean="0"/>
              <a:t> (</a:t>
            </a:r>
            <a:r>
              <a:rPr lang="en-US" dirty="0" err="1" smtClean="0"/>
              <a:t>zurawski@es.net</a:t>
            </a:r>
            <a:r>
              <a:rPr lang="en-US" dirty="0" smtClean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07138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BDF6EC-3462-684F-AA49-8C502ED87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9" descr="ESnet_color_sm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323057" y="109539"/>
            <a:ext cx="727486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9"/>
          <p:cNvSpPr txBox="1">
            <a:spLocks/>
          </p:cNvSpPr>
          <p:nvPr userDrawn="1"/>
        </p:nvSpPr>
        <p:spPr bwMode="auto">
          <a:xfrm>
            <a:off x="-111125" y="6496050"/>
            <a:ext cx="4683125" cy="514350"/>
          </a:xfrm>
          <a:prstGeom prst="rect">
            <a:avLst/>
          </a:prstGeom>
          <a:solidFill>
            <a:srgbClr val="629FC3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rmAutofit/>
          </a:bodyPr>
          <a:lstStyle>
            <a:lvl1pPr marL="574675" indent="-574675" algn="l">
              <a:buFontTx/>
              <a:buNone/>
              <a:defRPr sz="11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eaLnBrk="0" hangingPunct="0">
              <a:spcBef>
                <a:spcPts val="1200"/>
              </a:spcBef>
              <a:defRPr/>
            </a:pPr>
            <a:r>
              <a:rPr lang="en-US" dirty="0" smtClean="0">
                <a:latin typeface="+mn-lt"/>
                <a:ea typeface="ＭＳ Ｐゴシック" pitchFamily="-108" charset="-128"/>
                <a:cs typeface="ＭＳ Ｐゴシック" pitchFamily="-108" charset="-128"/>
              </a:rPr>
              <a:t>	Lawrence Berkeley National Laboratory</a:t>
            </a:r>
          </a:p>
        </p:txBody>
      </p:sp>
      <p:sp>
        <p:nvSpPr>
          <p:cNvPr id="18" name="Text Placeholder 9"/>
          <p:cNvSpPr txBox="1">
            <a:spLocks/>
          </p:cNvSpPr>
          <p:nvPr userDrawn="1"/>
        </p:nvSpPr>
        <p:spPr bwMode="auto">
          <a:xfrm>
            <a:off x="4572000" y="6496050"/>
            <a:ext cx="4683125" cy="514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rmAutofit/>
          </a:bodyPr>
          <a:lstStyle>
            <a:lvl1pPr marL="574675" indent="-574675" algn="l">
              <a:buFontTx/>
              <a:buNone/>
              <a:defRPr sz="11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eaLnBrk="0" hangingPunct="0">
              <a:spcBef>
                <a:spcPts val="1200"/>
              </a:spcBef>
              <a:defRPr/>
            </a:pPr>
            <a:r>
              <a:rPr lang="en-US" dirty="0" smtClean="0">
                <a:latin typeface="+mn-lt"/>
                <a:ea typeface="ＭＳ Ｐゴシック" pitchFamily="-108" charset="-128"/>
                <a:cs typeface="ＭＳ Ｐゴシック" pitchFamily="-108" charset="-128"/>
              </a:rPr>
              <a:t>		U.S. Department of Energy  |  Office of Science</a:t>
            </a:r>
          </a:p>
        </p:txBody>
      </p:sp>
      <p:pic>
        <p:nvPicPr>
          <p:cNvPr id="10" name="Picture 9" descr="PerfSONAR-powered-CMYK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8732"/>
            <a:ext cx="1003300" cy="4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26" r:id="rId7"/>
    <p:sldLayoutId id="2147483734" r:id="rId8"/>
    <p:sldLayoutId id="2147483727" r:id="rId9"/>
    <p:sldLayoutId id="2147483768" r:id="rId10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ts val="12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457200" indent="-228600" algn="l" defTabSz="457200" rtl="0" eaLnBrk="0" fontAlgn="base" hangingPunct="0">
        <a:spcBef>
          <a:spcPts val="900"/>
        </a:spcBef>
        <a:spcAft>
          <a:spcPct val="0"/>
        </a:spcAft>
        <a:buSzPct val="10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685800" indent="-228600" algn="l" defTabSz="457200" rtl="0" eaLnBrk="0" fontAlgn="base" hangingPunct="0">
        <a:spcBef>
          <a:spcPct val="20000"/>
        </a:spcBef>
        <a:spcAft>
          <a:spcPct val="0"/>
        </a:spcAft>
        <a:buSzPct val="85000"/>
        <a:buFont typeface="Lucida Grande" charset="0"/>
        <a:buChar char="-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914400" indent="-228600" algn="l" defTabSz="457200" rtl="0" eaLnBrk="0" fontAlgn="base" hangingPunct="0">
        <a:spcBef>
          <a:spcPct val="20000"/>
        </a:spcBef>
        <a:spcAft>
          <a:spcPct val="0"/>
        </a:spcAft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9550" y="639763"/>
            <a:ext cx="8834438" cy="593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3864" name="Rectangle 8"/>
          <p:cNvSpPr>
            <a:spLocks noChangeArrowheads="1"/>
          </p:cNvSpPr>
          <p:nvPr/>
        </p:nvSpPr>
        <p:spPr bwMode="auto">
          <a:xfrm>
            <a:off x="8893175" y="6638925"/>
            <a:ext cx="155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14400" eaLnBrk="0" hangingPunct="0">
              <a:defRPr/>
            </a:pPr>
            <a:fld id="{B5BBFDDA-1501-42F0-BD47-C36EA8CAA672}" type="slidenum">
              <a:rPr lang="en-US" sz="1000">
                <a:solidFill>
                  <a:srgbClr val="000000"/>
                </a:solidFill>
                <a:ea typeface="+mn-ea"/>
                <a:cs typeface="Arial" charset="0"/>
              </a:rPr>
              <a:pPr defTabSz="914400" eaLnBrk="0" hangingPunct="0"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7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pitchFamily="-6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  <a:ea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  <a:ea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  <a:ea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  <a:ea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BD47341-C6C7-0842-A549-EE9EA47F79C1}" type="datetimeFigureOut">
              <a:rPr lang="en-US" smtClean="0"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4/21/14</a:t>
            </a:fld>
            <a:endParaRPr lang="en-US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B99A969-EED7-FE47-8D37-3B721F753782}" type="slidenum">
              <a:rPr lang="en-US" smtClean="0"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ea typeface="+mn-ea"/>
              <a:cs typeface="+mn-cs"/>
            </a:endParaRPr>
          </a:p>
        </p:txBody>
      </p:sp>
      <p:pic>
        <p:nvPicPr>
          <p:cNvPr id="1031" name="Picture 6" descr="I2Slides-Text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41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engage@es.net" TargetMode="Externa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20" Type="http://schemas.openxmlformats.org/officeDocument/2006/relationships/oleObject" Target="../embeddings/oleObject15.bin"/><Relationship Id="rId21" Type="http://schemas.openxmlformats.org/officeDocument/2006/relationships/oleObject" Target="../embeddings/oleObject16.bin"/><Relationship Id="rId22" Type="http://schemas.openxmlformats.org/officeDocument/2006/relationships/oleObject" Target="../embeddings/oleObject17.bin"/><Relationship Id="rId23" Type="http://schemas.openxmlformats.org/officeDocument/2006/relationships/oleObject" Target="../embeddings/oleObject18.bin"/><Relationship Id="rId24" Type="http://schemas.openxmlformats.org/officeDocument/2006/relationships/image" Target="../media/image21.emf"/><Relationship Id="rId10" Type="http://schemas.openxmlformats.org/officeDocument/2006/relationships/oleObject" Target="../embeddings/oleObject6.bin"/><Relationship Id="rId11" Type="http://schemas.openxmlformats.org/officeDocument/2006/relationships/oleObject" Target="../embeddings/oleObject7.bin"/><Relationship Id="rId12" Type="http://schemas.openxmlformats.org/officeDocument/2006/relationships/oleObject" Target="../embeddings/oleObject8.bin"/><Relationship Id="rId13" Type="http://schemas.openxmlformats.org/officeDocument/2006/relationships/oleObject" Target="../embeddings/oleObject9.bin"/><Relationship Id="rId14" Type="http://schemas.openxmlformats.org/officeDocument/2006/relationships/oleObject" Target="../embeddings/oleObject10.bin"/><Relationship Id="rId15" Type="http://schemas.openxmlformats.org/officeDocument/2006/relationships/oleObject" Target="../embeddings/oleObject11.bin"/><Relationship Id="rId16" Type="http://schemas.openxmlformats.org/officeDocument/2006/relationships/hyperlink" Target="mailto:engage@es.net" TargetMode="External"/><Relationship Id="rId17" Type="http://schemas.openxmlformats.org/officeDocument/2006/relationships/oleObject" Target="../embeddings/oleObject12.bin"/><Relationship Id="rId18" Type="http://schemas.openxmlformats.org/officeDocument/2006/relationships/oleObject" Target="../embeddings/oleObject13.bin"/><Relationship Id="rId1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0.png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4.bin"/><Relationship Id="rId20" Type="http://schemas.openxmlformats.org/officeDocument/2006/relationships/oleObject" Target="../embeddings/oleObject35.bin"/><Relationship Id="rId21" Type="http://schemas.openxmlformats.org/officeDocument/2006/relationships/oleObject" Target="../embeddings/oleObject36.bin"/><Relationship Id="rId22" Type="http://schemas.openxmlformats.org/officeDocument/2006/relationships/image" Target="../media/image22.emf"/><Relationship Id="rId23" Type="http://schemas.openxmlformats.org/officeDocument/2006/relationships/oleObject" Target="../embeddings/oleObject37.bin"/><Relationship Id="rId24" Type="http://schemas.openxmlformats.org/officeDocument/2006/relationships/image" Target="../media/image23.emf"/><Relationship Id="rId25" Type="http://schemas.openxmlformats.org/officeDocument/2006/relationships/hyperlink" Target="mailto:engage@es.net" TargetMode="External"/><Relationship Id="rId10" Type="http://schemas.openxmlformats.org/officeDocument/2006/relationships/oleObject" Target="../embeddings/oleObject25.bin"/><Relationship Id="rId11" Type="http://schemas.openxmlformats.org/officeDocument/2006/relationships/oleObject" Target="../embeddings/oleObject26.bin"/><Relationship Id="rId12" Type="http://schemas.openxmlformats.org/officeDocument/2006/relationships/oleObject" Target="../embeddings/oleObject27.bin"/><Relationship Id="rId13" Type="http://schemas.openxmlformats.org/officeDocument/2006/relationships/oleObject" Target="../embeddings/oleObject28.bin"/><Relationship Id="rId14" Type="http://schemas.openxmlformats.org/officeDocument/2006/relationships/oleObject" Target="../embeddings/oleObject29.bin"/><Relationship Id="rId15" Type="http://schemas.openxmlformats.org/officeDocument/2006/relationships/oleObject" Target="../embeddings/oleObject30.bin"/><Relationship Id="rId16" Type="http://schemas.openxmlformats.org/officeDocument/2006/relationships/oleObject" Target="../embeddings/oleObject31.bin"/><Relationship Id="rId17" Type="http://schemas.openxmlformats.org/officeDocument/2006/relationships/oleObject" Target="../embeddings/oleObject32.bin"/><Relationship Id="rId18" Type="http://schemas.openxmlformats.org/officeDocument/2006/relationships/oleObject" Target="../embeddings/oleObject33.bin"/><Relationship Id="rId19" Type="http://schemas.openxmlformats.org/officeDocument/2006/relationships/oleObject" Target="../embeddings/oleObject3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9.bin"/><Relationship Id="rId4" Type="http://schemas.openxmlformats.org/officeDocument/2006/relationships/image" Target="../media/image20.png"/><Relationship Id="rId5" Type="http://schemas.openxmlformats.org/officeDocument/2006/relationships/oleObject" Target="../embeddings/oleObject20.bin"/><Relationship Id="rId6" Type="http://schemas.openxmlformats.org/officeDocument/2006/relationships/oleObject" Target="../embeddings/oleObject21.bin"/><Relationship Id="rId7" Type="http://schemas.openxmlformats.org/officeDocument/2006/relationships/oleObject" Target="../embeddings/oleObject22.bin"/><Relationship Id="rId8" Type="http://schemas.openxmlformats.org/officeDocument/2006/relationships/oleObject" Target="../embeddings/oleObject23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mailto:engage@es.net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engage@es.net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engage@es.ne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hyperlink" Target="mailto:engage@es.net" TargetMode="External"/><Relationship Id="rId5" Type="http://schemas.openxmlformats.org/officeDocument/2006/relationships/oleObject" Target="../embeddings/oleObject38.bin"/><Relationship Id="rId6" Type="http://schemas.openxmlformats.org/officeDocument/2006/relationships/image" Target="../media/image2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hyperlink" Target="mailto:engage@es.net" TargetMode="External"/><Relationship Id="rId5" Type="http://schemas.openxmlformats.org/officeDocument/2006/relationships/oleObject" Target="../embeddings/oleObject39.bin"/><Relationship Id="rId6" Type="http://schemas.openxmlformats.org/officeDocument/2006/relationships/image" Target="../media/image25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engage@es.net" TargetMode="External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engage@es.ne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hyperlink" Target="mailto:engage@es.net" TargetMode="External"/><Relationship Id="rId5" Type="http://schemas.openxmlformats.org/officeDocument/2006/relationships/oleObject" Target="../embeddings/oleObject40.bin"/><Relationship Id="rId6" Type="http://schemas.openxmlformats.org/officeDocument/2006/relationships/image" Target="../media/image2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gf.org/documents/GFD.23.pdf" TargetMode="External"/><Relationship Id="rId4" Type="http://schemas.openxmlformats.org/officeDocument/2006/relationships/hyperlink" Target="mailto:engage@es.net" TargetMode="External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engage@es.net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engage@es.net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mailto:engage@es.net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sps.perfsonar.net" TargetMode="External"/><Relationship Id="rId3" Type="http://schemas.openxmlformats.org/officeDocument/2006/relationships/hyperlink" Target="mailto:engage@es.net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engage@es.net" TargetMode="External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hyperlink" Target="mailto:engage@es.net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Relationship Id="rId3" Type="http://schemas.openxmlformats.org/officeDocument/2006/relationships/hyperlink" Target="mailto:engage@es.ne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engage@es.net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mailto:engage@es.net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Relationship Id="rId3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engage@es.net" TargetMode="External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engage@es.net" TargetMode="External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engage@es.net" TargetMode="External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engage@es.net" TargetMode="External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mailto:engage@es.net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mailto:engage@es.net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engage@es.net" TargetMode="External"/><Relationship Id="rId4" Type="http://schemas.openxmlformats.org/officeDocument/2006/relationships/hyperlink" Target="http://psps.perfsonar.net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zurawski@es.ne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hyperlink" Target="mailto:engage@es.net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engage@es.ne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asterdata.es.net/fasterdata-home/requirements-and-expectations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590800" y="433388"/>
            <a:ext cx="6096000" cy="1470025"/>
          </a:xfrm>
        </p:spPr>
        <p:txBody>
          <a:bodyPr/>
          <a:lstStyle/>
          <a:p>
            <a:pPr eaLnBrk="1" hangingPunct="1"/>
            <a:r>
              <a:rPr lang="en-US" sz="2800" dirty="0"/>
              <a:t>The </a:t>
            </a:r>
            <a:r>
              <a:rPr lang="en-US" sz="2800" dirty="0" err="1"/>
              <a:t>perfSONAR</a:t>
            </a:r>
            <a:r>
              <a:rPr lang="en-US" sz="2800" dirty="0"/>
              <a:t> Project at 10 Years: Status and Trajectory</a:t>
            </a:r>
            <a:endParaRPr lang="en-US" sz="2800" dirty="0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590800" y="2152650"/>
            <a:ext cx="6096000" cy="876300"/>
          </a:xfrm>
        </p:spPr>
        <p:txBody>
          <a:bodyPr/>
          <a:lstStyle/>
          <a:p>
            <a:pPr eaLnBrk="1" hangingPunct="1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Jason Zurawski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ESnet Engineering &amp; Outreach</a:t>
            </a:r>
          </a:p>
          <a:p>
            <a:pPr eaLnBrk="1" hangingPunct="1"/>
            <a:r>
              <a:rPr lang="en-US" sz="1600" b="1" dirty="0" smtClean="0">
                <a:latin typeface="Arial" charset="0"/>
                <a:ea typeface="Arial" charset="0"/>
                <a:cs typeface="Arial" charset="0"/>
                <a:hlinkClick r:id="rId2"/>
              </a:rPr>
              <a:t>engage@es.net</a:t>
            </a: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208866" y="2950633"/>
            <a:ext cx="5853854" cy="108778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GN3 (GÉANT) NA3, Task 2 - Campus Network Monitoring and Security </a:t>
            </a:r>
            <a:r>
              <a:rPr lang="en-US" dirty="0" smtClean="0">
                <a:ea typeface="+mn-ea"/>
                <a:cs typeface="+mn-cs"/>
              </a:rPr>
              <a:t>Workshop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April 24</a:t>
            </a:r>
            <a:r>
              <a:rPr lang="en-US" baseline="30000" dirty="0" smtClean="0">
                <a:ea typeface="+mn-ea"/>
                <a:cs typeface="+mn-cs"/>
              </a:rPr>
              <a:t>th</a:t>
            </a:r>
            <a:r>
              <a:rPr lang="en-US" dirty="0" smtClean="0">
                <a:ea typeface="+mn-ea"/>
                <a:cs typeface="+mn-cs"/>
              </a:rPr>
              <a:t> 2014</a:t>
            </a:r>
          </a:p>
        </p:txBody>
      </p:sp>
      <p:sp>
        <p:nvSpPr>
          <p:cNvPr id="5" name="Text Placeholder 7"/>
          <p:cNvSpPr txBox="1">
            <a:spLocks/>
          </p:cNvSpPr>
          <p:nvPr/>
        </p:nvSpPr>
        <p:spPr bwMode="auto">
          <a:xfrm>
            <a:off x="0" y="6587066"/>
            <a:ext cx="8686800" cy="2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000" dirty="0" smtClean="0">
                <a:ea typeface="+mn-ea"/>
                <a:cs typeface="+mn-cs"/>
              </a:rPr>
              <a:t>With contributions </a:t>
            </a:r>
            <a:r>
              <a:rPr lang="en-US" sz="1000" dirty="0">
                <a:ea typeface="+mn-ea"/>
                <a:cs typeface="+mn-cs"/>
              </a:rPr>
              <a:t>from S. </a:t>
            </a:r>
            <a:r>
              <a:rPr lang="en-US" sz="1000" dirty="0" err="1" smtClean="0">
                <a:ea typeface="+mn-ea"/>
                <a:cs typeface="+mn-cs"/>
              </a:rPr>
              <a:t>Balasubramanian</a:t>
            </a:r>
            <a:r>
              <a:rPr lang="en-US" sz="1000" dirty="0" smtClean="0">
                <a:ea typeface="+mn-ea"/>
                <a:cs typeface="+mn-cs"/>
              </a:rPr>
              <a:t>, G. Bell, E. Dart, M. Hester, B. Johnston, A. Lake, E. </a:t>
            </a:r>
            <a:r>
              <a:rPr lang="en-US" sz="1000" dirty="0" err="1" smtClean="0">
                <a:ea typeface="+mn-ea"/>
                <a:cs typeface="+mn-cs"/>
              </a:rPr>
              <a:t>Pouyoul</a:t>
            </a:r>
            <a:r>
              <a:rPr lang="en-US" sz="1000" dirty="0" smtClean="0">
                <a:ea typeface="+mn-ea"/>
                <a:cs typeface="+mn-cs"/>
              </a:rPr>
              <a:t>, L. </a:t>
            </a:r>
            <a:r>
              <a:rPr lang="en-US" sz="1000" dirty="0" err="1" smtClean="0">
                <a:ea typeface="+mn-ea"/>
                <a:cs typeface="+mn-cs"/>
              </a:rPr>
              <a:t>Rotman</a:t>
            </a:r>
            <a:r>
              <a:rPr lang="en-US" sz="1000" dirty="0" smtClean="0">
                <a:ea typeface="+mn-ea"/>
                <a:cs typeface="+mn-cs"/>
              </a:rPr>
              <a:t>, </a:t>
            </a:r>
            <a:r>
              <a:rPr lang="en-US" sz="1000" dirty="0"/>
              <a:t>B. </a:t>
            </a:r>
            <a:r>
              <a:rPr lang="en-US" sz="1000" dirty="0" smtClean="0"/>
              <a:t>Tierney and others @ ESnet</a:t>
            </a:r>
            <a:endParaRPr lang="en-US" sz="1000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062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The Problems?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3654425" y="2979738"/>
            <a:ext cx="1800225" cy="808037"/>
            <a:chOff x="1134" y="2661"/>
            <a:chExt cx="1134" cy="918"/>
          </a:xfrm>
        </p:grpSpPr>
        <p:sp>
          <p:nvSpPr>
            <p:cNvPr id="5" name="Cloud"/>
            <p:cNvSpPr>
              <a:spLocks noChangeAspect="1" noEditPoints="1" noChangeArrowheads="1"/>
            </p:cNvSpPr>
            <p:nvPr/>
          </p:nvSpPr>
          <p:spPr bwMode="auto">
            <a:xfrm>
              <a:off x="1134" y="266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>
                <a:latin typeface="+mn-lt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1346" y="2838"/>
              <a:ext cx="657" cy="548"/>
              <a:chOff x="200" y="2514"/>
              <a:chExt cx="657" cy="548"/>
            </a:xfrm>
          </p:grpSpPr>
          <p:sp>
            <p:nvSpPr>
              <p:cNvPr id="8" name="Line 8"/>
              <p:cNvSpPr>
                <a:spLocks noChangeShapeType="1"/>
              </p:cNvSpPr>
              <p:nvPr/>
            </p:nvSpPr>
            <p:spPr bwMode="auto">
              <a:xfrm rot="5400000" flipV="1">
                <a:off x="527" y="2549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9" name="Object 2"/>
              <p:cNvGraphicFramePr>
                <a:graphicFrameLocks noChangeAspect="1"/>
              </p:cNvGraphicFramePr>
              <p:nvPr/>
            </p:nvGraphicFramePr>
            <p:xfrm>
              <a:off x="200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2" name="Bitmap Image" r:id="rId4" imgW="9142857" imgH="5238095" progId="">
                      <p:embed/>
                    </p:oleObj>
                  </mc:Choice>
                  <mc:Fallback>
                    <p:oleObj name="Bitmap Image" r:id="rId4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Line 10"/>
              <p:cNvSpPr>
                <a:spLocks noChangeShapeType="1"/>
              </p:cNvSpPr>
              <p:nvPr/>
            </p:nvSpPr>
            <p:spPr bwMode="auto">
              <a:xfrm>
                <a:off x="331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11" name="Object 3"/>
              <p:cNvGraphicFramePr>
                <a:graphicFrameLocks noChangeAspect="1"/>
              </p:cNvGraphicFramePr>
              <p:nvPr/>
            </p:nvGraphicFramePr>
            <p:xfrm>
              <a:off x="200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3" name="Bitmap Image" r:id="rId6" imgW="9142857" imgH="5238095" progId="">
                      <p:embed/>
                    </p:oleObj>
                  </mc:Choice>
                  <mc:Fallback>
                    <p:oleObj name="Bitmap Image" r:id="rId6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Object 4"/>
              <p:cNvGraphicFramePr>
                <a:graphicFrameLocks noChangeAspect="1"/>
              </p:cNvGraphicFramePr>
              <p:nvPr/>
            </p:nvGraphicFramePr>
            <p:xfrm>
              <a:off x="594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4" name="Bitmap Image" r:id="rId7" imgW="9142857" imgH="5238095" progId="">
                      <p:embed/>
                    </p:oleObj>
                  </mc:Choice>
                  <mc:Fallback>
                    <p:oleObj name="Bitmap Image" r:id="rId7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Object 5"/>
              <p:cNvGraphicFramePr>
                <a:graphicFrameLocks noChangeAspect="1"/>
              </p:cNvGraphicFramePr>
              <p:nvPr/>
            </p:nvGraphicFramePr>
            <p:xfrm>
              <a:off x="594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5" name="Bitmap Image" r:id="rId8" imgW="9142857" imgH="5238095" progId="">
                      <p:embed/>
                    </p:oleObj>
                  </mc:Choice>
                  <mc:Fallback>
                    <p:oleObj name="Bitmap Image" r:id="rId8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>
                <a:off x="725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 rot="5400000" flipV="1">
                <a:off x="527" y="2891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</p:grp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2012950" y="3776663"/>
            <a:ext cx="1800225" cy="806450"/>
            <a:chOff x="1134" y="2661"/>
            <a:chExt cx="1134" cy="918"/>
          </a:xfrm>
        </p:grpSpPr>
        <p:sp>
          <p:nvSpPr>
            <p:cNvPr id="17" name="Cloud"/>
            <p:cNvSpPr>
              <a:spLocks noChangeAspect="1" noEditPoints="1" noChangeArrowheads="1"/>
            </p:cNvSpPr>
            <p:nvPr/>
          </p:nvSpPr>
          <p:spPr bwMode="auto">
            <a:xfrm>
              <a:off x="1134" y="266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>
                <a:latin typeface="+mn-lt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18" name="Group 18"/>
            <p:cNvGrpSpPr>
              <a:grpSpLocks/>
            </p:cNvGrpSpPr>
            <p:nvPr/>
          </p:nvGrpSpPr>
          <p:grpSpPr bwMode="auto">
            <a:xfrm>
              <a:off x="1346" y="2838"/>
              <a:ext cx="657" cy="548"/>
              <a:chOff x="200" y="2514"/>
              <a:chExt cx="657" cy="548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rot="5400000" flipV="1">
                <a:off x="527" y="2549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20" name="Object 6"/>
              <p:cNvGraphicFramePr>
                <a:graphicFrameLocks noChangeAspect="1"/>
              </p:cNvGraphicFramePr>
              <p:nvPr/>
            </p:nvGraphicFramePr>
            <p:xfrm>
              <a:off x="200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6" name="Bitmap Image" r:id="rId9" imgW="9142857" imgH="5238095" progId="">
                      <p:embed/>
                    </p:oleObj>
                  </mc:Choice>
                  <mc:Fallback>
                    <p:oleObj name="Bitmap Image" r:id="rId9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>
                <a:off x="331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22" name="Object 7"/>
              <p:cNvGraphicFramePr>
                <a:graphicFrameLocks noChangeAspect="1"/>
              </p:cNvGraphicFramePr>
              <p:nvPr/>
            </p:nvGraphicFramePr>
            <p:xfrm>
              <a:off x="200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7" name="Bitmap Image" r:id="rId10" imgW="9142857" imgH="5238095" progId="">
                      <p:embed/>
                    </p:oleObj>
                  </mc:Choice>
                  <mc:Fallback>
                    <p:oleObj name="Bitmap Image" r:id="rId10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" name="Object 8"/>
              <p:cNvGraphicFramePr>
                <a:graphicFrameLocks noChangeAspect="1"/>
              </p:cNvGraphicFramePr>
              <p:nvPr/>
            </p:nvGraphicFramePr>
            <p:xfrm>
              <a:off x="594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8" name="Bitmap Image" r:id="rId11" imgW="9142857" imgH="5238095" progId="">
                      <p:embed/>
                    </p:oleObj>
                  </mc:Choice>
                  <mc:Fallback>
                    <p:oleObj name="Bitmap Image" r:id="rId11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" name="Object 9"/>
              <p:cNvGraphicFramePr>
                <a:graphicFrameLocks noChangeAspect="1"/>
              </p:cNvGraphicFramePr>
              <p:nvPr/>
            </p:nvGraphicFramePr>
            <p:xfrm>
              <a:off x="594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9" name="Bitmap Image" r:id="rId12" imgW="9142857" imgH="5238095" progId="">
                      <p:embed/>
                    </p:oleObj>
                  </mc:Choice>
                  <mc:Fallback>
                    <p:oleObj name="Bitmap Image" r:id="rId12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" name="Line 25"/>
              <p:cNvSpPr>
                <a:spLocks noChangeShapeType="1"/>
              </p:cNvSpPr>
              <p:nvPr/>
            </p:nvSpPr>
            <p:spPr bwMode="auto">
              <a:xfrm>
                <a:off x="725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26" name="Line 26"/>
              <p:cNvSpPr>
                <a:spLocks noChangeShapeType="1"/>
              </p:cNvSpPr>
              <p:nvPr/>
            </p:nvSpPr>
            <p:spPr bwMode="auto">
              <a:xfrm rot="5400000" flipV="1">
                <a:off x="527" y="2891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</p:grpSp>
      </p:grpSp>
      <p:grpSp>
        <p:nvGrpSpPr>
          <p:cNvPr id="27" name="Group 38"/>
          <p:cNvGrpSpPr>
            <a:grpSpLocks/>
          </p:cNvGrpSpPr>
          <p:nvPr/>
        </p:nvGrpSpPr>
        <p:grpSpPr bwMode="auto">
          <a:xfrm>
            <a:off x="390525" y="2979738"/>
            <a:ext cx="1800225" cy="808037"/>
            <a:chOff x="210" y="2451"/>
            <a:chExt cx="1134" cy="918"/>
          </a:xfrm>
        </p:grpSpPr>
        <p:sp>
          <p:nvSpPr>
            <p:cNvPr id="28" name="Cloud"/>
            <p:cNvSpPr>
              <a:spLocks noChangeAspect="1" noEditPoints="1" noChangeArrowheads="1"/>
            </p:cNvSpPr>
            <p:nvPr/>
          </p:nvSpPr>
          <p:spPr bwMode="auto">
            <a:xfrm>
              <a:off x="210" y="245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>
                <a:latin typeface="+mn-lt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29" name="Group 40"/>
            <p:cNvGrpSpPr>
              <a:grpSpLocks/>
            </p:cNvGrpSpPr>
            <p:nvPr/>
          </p:nvGrpSpPr>
          <p:grpSpPr bwMode="auto">
            <a:xfrm>
              <a:off x="422" y="2600"/>
              <a:ext cx="703" cy="576"/>
              <a:chOff x="422" y="2600"/>
              <a:chExt cx="703" cy="576"/>
            </a:xfrm>
          </p:grpSpPr>
          <p:graphicFrame>
            <p:nvGraphicFramePr>
              <p:cNvPr id="30" name="Object 14"/>
              <p:cNvGraphicFramePr>
                <a:graphicFrameLocks noChangeAspect="1"/>
              </p:cNvGraphicFramePr>
              <p:nvPr/>
            </p:nvGraphicFramePr>
            <p:xfrm>
              <a:off x="422" y="2970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0" name="Bitmap Image" r:id="rId13" imgW="9142857" imgH="5238095" progId="">
                      <p:embed/>
                    </p:oleObj>
                  </mc:Choice>
                  <mc:Fallback>
                    <p:oleObj name="Bitmap Image" r:id="rId13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" y="2970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" name="Line 42"/>
              <p:cNvSpPr>
                <a:spLocks noChangeShapeType="1"/>
              </p:cNvSpPr>
              <p:nvPr/>
            </p:nvSpPr>
            <p:spPr bwMode="auto">
              <a:xfrm>
                <a:off x="553" y="2831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32" name="Line 43"/>
              <p:cNvSpPr>
                <a:spLocks noChangeShapeType="1"/>
              </p:cNvSpPr>
              <p:nvPr/>
            </p:nvSpPr>
            <p:spPr bwMode="auto">
              <a:xfrm rot="5400000" flipV="1">
                <a:off x="749" y="3005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33" name="Line 44"/>
              <p:cNvSpPr>
                <a:spLocks noChangeShapeType="1"/>
              </p:cNvSpPr>
              <p:nvPr/>
            </p:nvSpPr>
            <p:spPr bwMode="auto">
              <a:xfrm rot="5400000" flipV="1">
                <a:off x="564" y="2833"/>
                <a:ext cx="379" cy="16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34" name="Object 15"/>
              <p:cNvGraphicFramePr>
                <a:graphicFrameLocks noChangeAspect="1"/>
              </p:cNvGraphicFramePr>
              <p:nvPr/>
            </p:nvGraphicFramePr>
            <p:xfrm>
              <a:off x="422" y="2628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1" name="Bitmap Image" r:id="rId14" imgW="9142857" imgH="5238095" progId="">
                      <p:embed/>
                    </p:oleObj>
                  </mc:Choice>
                  <mc:Fallback>
                    <p:oleObj name="Bitmap Image" r:id="rId14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" y="2628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" name="Object 16"/>
              <p:cNvGraphicFramePr>
                <a:graphicFrameLocks noChangeAspect="1"/>
              </p:cNvGraphicFramePr>
              <p:nvPr/>
            </p:nvGraphicFramePr>
            <p:xfrm>
              <a:off x="816" y="2970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2" name="Bitmap Image" r:id="rId15" imgW="9142857" imgH="5238095" progId="">
                      <p:embed/>
                    </p:oleObj>
                  </mc:Choice>
                  <mc:Fallback>
                    <p:oleObj name="Bitmap Image" r:id="rId15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6" y="2970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6" name="Line 47"/>
              <p:cNvSpPr>
                <a:spLocks noChangeShapeType="1"/>
              </p:cNvSpPr>
              <p:nvPr/>
            </p:nvSpPr>
            <p:spPr bwMode="auto">
              <a:xfrm flipH="1">
                <a:off x="947" y="2850"/>
                <a:ext cx="1" cy="1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37" name="computr1"/>
              <p:cNvSpPr>
                <a:spLocks noEditPoints="1" noChangeArrowheads="1"/>
              </p:cNvSpPr>
              <p:nvPr/>
            </p:nvSpPr>
            <p:spPr bwMode="auto">
              <a:xfrm>
                <a:off x="873" y="2600"/>
                <a:ext cx="252" cy="2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4886 w 21600"/>
                  <a:gd name="T43" fmla="*/ 2571 h 21600"/>
                  <a:gd name="T44" fmla="*/ 16714 w 21600"/>
                  <a:gd name="T45" fmla="*/ 11143 h 216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600" h="21600" extrusionOk="0">
                    <a:moveTo>
                      <a:pt x="16994" y="15388"/>
                    </a:moveTo>
                    <a:lnTo>
                      <a:pt x="16994" y="13553"/>
                    </a:lnTo>
                    <a:lnTo>
                      <a:pt x="19535" y="13553"/>
                    </a:lnTo>
                    <a:lnTo>
                      <a:pt x="19535" y="10729"/>
                    </a:lnTo>
                    <a:lnTo>
                      <a:pt x="19535" y="6776"/>
                    </a:lnTo>
                    <a:lnTo>
                      <a:pt x="19535" y="0"/>
                    </a:lnTo>
                    <a:lnTo>
                      <a:pt x="10800" y="0"/>
                    </a:lnTo>
                    <a:lnTo>
                      <a:pt x="2065" y="0"/>
                    </a:lnTo>
                    <a:lnTo>
                      <a:pt x="2065" y="6776"/>
                    </a:lnTo>
                    <a:lnTo>
                      <a:pt x="2065" y="10729"/>
                    </a:lnTo>
                    <a:lnTo>
                      <a:pt x="2065" y="13553"/>
                    </a:lnTo>
                    <a:lnTo>
                      <a:pt x="4606" y="13553"/>
                    </a:lnTo>
                    <a:lnTo>
                      <a:pt x="4606" y="15388"/>
                    </a:lnTo>
                    <a:lnTo>
                      <a:pt x="0" y="15388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5388"/>
                    </a:lnTo>
                    <a:lnTo>
                      <a:pt x="16994" y="15388"/>
                    </a:lnTo>
                    <a:close/>
                  </a:path>
                  <a:path w="21600" h="21600" extrusionOk="0">
                    <a:moveTo>
                      <a:pt x="4606" y="15388"/>
                    </a:moveTo>
                    <a:lnTo>
                      <a:pt x="4606" y="13553"/>
                    </a:lnTo>
                    <a:lnTo>
                      <a:pt x="16994" y="13553"/>
                    </a:lnTo>
                    <a:lnTo>
                      <a:pt x="16994" y="15388"/>
                    </a:lnTo>
                    <a:lnTo>
                      <a:pt x="4606" y="15388"/>
                    </a:lnTo>
                  </a:path>
                  <a:path w="21600" h="21600" extrusionOk="0">
                    <a:moveTo>
                      <a:pt x="4606" y="11294"/>
                    </a:moveTo>
                    <a:lnTo>
                      <a:pt x="4606" y="2259"/>
                    </a:lnTo>
                    <a:lnTo>
                      <a:pt x="16994" y="2259"/>
                    </a:lnTo>
                    <a:lnTo>
                      <a:pt x="16994" y="11294"/>
                    </a:lnTo>
                    <a:lnTo>
                      <a:pt x="4606" y="11294"/>
                    </a:lnTo>
                    <a:moveTo>
                      <a:pt x="13976" y="17082"/>
                    </a:moveTo>
                    <a:lnTo>
                      <a:pt x="13976" y="16376"/>
                    </a:lnTo>
                    <a:lnTo>
                      <a:pt x="20171" y="16376"/>
                    </a:lnTo>
                    <a:lnTo>
                      <a:pt x="20171" y="17082"/>
                    </a:lnTo>
                    <a:lnTo>
                      <a:pt x="13976" y="17082"/>
                    </a:lnTo>
                  </a:path>
                </a:pathLst>
              </a:custGeom>
              <a:solidFill>
                <a:srgbClr val="C0C0C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</p:grpSp>
      </p:grpSp>
      <p:sp>
        <p:nvSpPr>
          <p:cNvPr id="38" name="Text Box 61"/>
          <p:cNvSpPr txBox="1">
            <a:spLocks noChangeArrowheads="1"/>
          </p:cNvSpPr>
          <p:nvPr/>
        </p:nvSpPr>
        <p:spPr bwMode="auto">
          <a:xfrm>
            <a:off x="533400" y="2133600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+mn-lt"/>
              </a:rPr>
              <a:t>Source</a:t>
            </a:r>
          </a:p>
          <a:p>
            <a:pPr algn="ctr" eaLnBrk="1" hangingPunct="1"/>
            <a:r>
              <a:rPr lang="en-US" sz="1400">
                <a:latin typeface="+mn-lt"/>
              </a:rPr>
              <a:t>Campus</a:t>
            </a:r>
          </a:p>
        </p:txBody>
      </p:sp>
      <p:sp>
        <p:nvSpPr>
          <p:cNvPr id="39" name="Text Box 62"/>
          <p:cNvSpPr txBox="1">
            <a:spLocks noChangeArrowheads="1"/>
          </p:cNvSpPr>
          <p:nvPr/>
        </p:nvSpPr>
        <p:spPr bwMode="auto">
          <a:xfrm>
            <a:off x="4190732" y="2133600"/>
            <a:ext cx="9831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400">
              <a:latin typeface="+mn-lt"/>
            </a:endParaRPr>
          </a:p>
          <a:p>
            <a:pPr algn="ctr" eaLnBrk="1" hangingPunct="1"/>
            <a:r>
              <a:rPr lang="en-US" sz="1400">
                <a:latin typeface="+mn-lt"/>
              </a:rPr>
              <a:t>Backbone</a:t>
            </a:r>
          </a:p>
        </p:txBody>
      </p:sp>
      <p:sp>
        <p:nvSpPr>
          <p:cNvPr id="40" name="Line 65"/>
          <p:cNvSpPr>
            <a:spLocks noChangeShapeType="1"/>
          </p:cNvSpPr>
          <p:nvPr/>
        </p:nvSpPr>
        <p:spPr bwMode="auto">
          <a:xfrm>
            <a:off x="1860550" y="3641725"/>
            <a:ext cx="414338" cy="239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+mn-lt"/>
            </a:endParaRPr>
          </a:p>
        </p:txBody>
      </p:sp>
      <p:sp>
        <p:nvSpPr>
          <p:cNvPr id="41" name="Line 67"/>
          <p:cNvSpPr>
            <a:spLocks noChangeShapeType="1"/>
          </p:cNvSpPr>
          <p:nvPr/>
        </p:nvSpPr>
        <p:spPr bwMode="auto">
          <a:xfrm flipH="1">
            <a:off x="3567113" y="3659188"/>
            <a:ext cx="334962" cy="165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+mn-lt"/>
            </a:endParaRPr>
          </a:p>
        </p:txBody>
      </p:sp>
      <p:sp>
        <p:nvSpPr>
          <p:cNvPr id="42" name="Text Box 86"/>
          <p:cNvSpPr txBox="1">
            <a:spLocks noChangeArrowheads="1"/>
          </p:cNvSpPr>
          <p:nvPr/>
        </p:nvSpPr>
        <p:spPr bwMode="auto">
          <a:xfrm>
            <a:off x="1866849" y="3028950"/>
            <a:ext cx="138216" cy="233910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" tIns="9144" rIns="9144" bIns="914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+mn-lt"/>
              </a:rPr>
              <a:t>S</a:t>
            </a:r>
          </a:p>
        </p:txBody>
      </p:sp>
      <p:sp>
        <p:nvSpPr>
          <p:cNvPr id="43" name="Text Box 63"/>
          <p:cNvSpPr txBox="1">
            <a:spLocks noChangeArrowheads="1"/>
          </p:cNvSpPr>
          <p:nvPr/>
        </p:nvSpPr>
        <p:spPr bwMode="auto">
          <a:xfrm>
            <a:off x="2440960" y="4876800"/>
            <a:ext cx="6933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+mn-lt"/>
              </a:rPr>
              <a:t>NREN</a:t>
            </a:r>
          </a:p>
          <a:p>
            <a:pPr algn="ctr" eaLnBrk="1" hangingPunct="1"/>
            <a:endParaRPr lang="en-US" sz="1400">
              <a:latin typeface="+mn-lt"/>
            </a:endParaRPr>
          </a:p>
        </p:txBody>
      </p:sp>
      <p:sp>
        <p:nvSpPr>
          <p:cNvPr id="44" name="TextBox 72"/>
          <p:cNvSpPr txBox="1">
            <a:spLocks noChangeArrowheads="1"/>
          </p:cNvSpPr>
          <p:nvPr/>
        </p:nvSpPr>
        <p:spPr bwMode="auto">
          <a:xfrm>
            <a:off x="2022475" y="1524000"/>
            <a:ext cx="2228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  <a:latin typeface="+mn-lt"/>
              </a:rPr>
              <a:t>Congested or faulty links between domains</a:t>
            </a:r>
          </a:p>
        </p:txBody>
      </p:sp>
      <p:cxnSp>
        <p:nvCxnSpPr>
          <p:cNvPr id="45" name="Straight Arrow Connector 44"/>
          <p:cNvCxnSpPr>
            <a:stCxn id="44" idx="2"/>
          </p:cNvCxnSpPr>
          <p:nvPr/>
        </p:nvCxnSpPr>
        <p:spPr>
          <a:xfrm>
            <a:off x="3136900" y="2047220"/>
            <a:ext cx="430213" cy="15087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72"/>
          <p:cNvSpPr txBox="1">
            <a:spLocks noChangeArrowheads="1"/>
          </p:cNvSpPr>
          <p:nvPr/>
        </p:nvSpPr>
        <p:spPr bwMode="auto">
          <a:xfrm>
            <a:off x="22225" y="5076825"/>
            <a:ext cx="1990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  <a:latin typeface="+mn-lt"/>
              </a:rPr>
              <a:t>Congested intra- campus links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727075" y="4021138"/>
            <a:ext cx="207963" cy="10556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10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16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4/21/14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9" name="Text Box 84"/>
          <p:cNvSpPr txBox="1">
            <a:spLocks noChangeArrowheads="1"/>
          </p:cNvSpPr>
          <p:nvPr/>
        </p:nvSpPr>
        <p:spPr bwMode="auto">
          <a:xfrm>
            <a:off x="8550760" y="2951041"/>
            <a:ext cx="148122" cy="233910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" tIns="9144" rIns="9144" bIns="914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latin typeface="+mn-lt"/>
              </a:rPr>
              <a:t>D</a:t>
            </a:r>
          </a:p>
        </p:txBody>
      </p:sp>
      <p:sp>
        <p:nvSpPr>
          <p:cNvPr id="50" name="Text Box 61"/>
          <p:cNvSpPr txBox="1">
            <a:spLocks noChangeArrowheads="1"/>
          </p:cNvSpPr>
          <p:nvPr/>
        </p:nvSpPr>
        <p:spPr bwMode="auto">
          <a:xfrm>
            <a:off x="7631113" y="2395210"/>
            <a:ext cx="10828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latin typeface="+mn-lt"/>
              </a:rPr>
              <a:t>Destination</a:t>
            </a:r>
          </a:p>
          <a:p>
            <a:pPr algn="ctr" eaLnBrk="1" hangingPunct="1"/>
            <a:r>
              <a:rPr lang="en-US" sz="1400" dirty="0">
                <a:latin typeface="+mn-lt"/>
              </a:rPr>
              <a:t>Campus</a:t>
            </a:r>
          </a:p>
        </p:txBody>
      </p:sp>
      <p:sp>
        <p:nvSpPr>
          <p:cNvPr id="51" name="TextBox 90"/>
          <p:cNvSpPr txBox="1">
            <a:spLocks noChangeArrowheads="1"/>
          </p:cNvSpPr>
          <p:nvPr/>
        </p:nvSpPr>
        <p:spPr bwMode="auto">
          <a:xfrm>
            <a:off x="5410200" y="1635780"/>
            <a:ext cx="289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  <a:latin typeface="+mn-lt"/>
              </a:rPr>
              <a:t>Latency dependant problems inside domains with small RTT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6807200" y="2235200"/>
            <a:ext cx="866776" cy="9497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Group 27"/>
          <p:cNvGrpSpPr>
            <a:grpSpLocks/>
          </p:cNvGrpSpPr>
          <p:nvPr/>
        </p:nvGrpSpPr>
        <p:grpSpPr bwMode="auto">
          <a:xfrm>
            <a:off x="5256213" y="3776663"/>
            <a:ext cx="1800225" cy="806450"/>
            <a:chOff x="1134" y="2661"/>
            <a:chExt cx="1134" cy="918"/>
          </a:xfrm>
        </p:grpSpPr>
        <p:sp>
          <p:nvSpPr>
            <p:cNvPr id="54" name="Cloud"/>
            <p:cNvSpPr>
              <a:spLocks noChangeAspect="1" noEditPoints="1" noChangeArrowheads="1"/>
            </p:cNvSpPr>
            <p:nvPr/>
          </p:nvSpPr>
          <p:spPr bwMode="auto">
            <a:xfrm>
              <a:off x="1134" y="266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>
                <a:latin typeface="+mn-lt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55" name="Group 29"/>
            <p:cNvGrpSpPr>
              <a:grpSpLocks/>
            </p:cNvGrpSpPr>
            <p:nvPr/>
          </p:nvGrpSpPr>
          <p:grpSpPr bwMode="auto">
            <a:xfrm>
              <a:off x="1346" y="2838"/>
              <a:ext cx="657" cy="548"/>
              <a:chOff x="200" y="2514"/>
              <a:chExt cx="657" cy="548"/>
            </a:xfrm>
          </p:grpSpPr>
          <p:sp>
            <p:nvSpPr>
              <p:cNvPr id="56" name="Line 30"/>
              <p:cNvSpPr>
                <a:spLocks noChangeShapeType="1"/>
              </p:cNvSpPr>
              <p:nvPr/>
            </p:nvSpPr>
            <p:spPr bwMode="auto">
              <a:xfrm rot="5400000" flipV="1">
                <a:off x="527" y="2549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57" name="Object 10"/>
              <p:cNvGraphicFramePr>
                <a:graphicFrameLocks noChangeAspect="1"/>
              </p:cNvGraphicFramePr>
              <p:nvPr/>
            </p:nvGraphicFramePr>
            <p:xfrm>
              <a:off x="200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3" name="Bitmap Image" r:id="rId17" imgW="9142857" imgH="5238095" progId="">
                      <p:embed/>
                    </p:oleObj>
                  </mc:Choice>
                  <mc:Fallback>
                    <p:oleObj name="Bitmap Image" r:id="rId17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8" name="Line 32"/>
              <p:cNvSpPr>
                <a:spLocks noChangeShapeType="1"/>
              </p:cNvSpPr>
              <p:nvPr/>
            </p:nvSpPr>
            <p:spPr bwMode="auto">
              <a:xfrm>
                <a:off x="331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59" name="Object 11"/>
              <p:cNvGraphicFramePr>
                <a:graphicFrameLocks noChangeAspect="1"/>
              </p:cNvGraphicFramePr>
              <p:nvPr/>
            </p:nvGraphicFramePr>
            <p:xfrm>
              <a:off x="200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4" name="Bitmap Image" r:id="rId18" imgW="9142857" imgH="5238095" progId="">
                      <p:embed/>
                    </p:oleObj>
                  </mc:Choice>
                  <mc:Fallback>
                    <p:oleObj name="Bitmap Image" r:id="rId18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0" name="Object 12"/>
              <p:cNvGraphicFramePr>
                <a:graphicFrameLocks noChangeAspect="1"/>
              </p:cNvGraphicFramePr>
              <p:nvPr/>
            </p:nvGraphicFramePr>
            <p:xfrm>
              <a:off x="594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5" name="Bitmap Image" r:id="rId19" imgW="9142857" imgH="5238095" progId="">
                      <p:embed/>
                    </p:oleObj>
                  </mc:Choice>
                  <mc:Fallback>
                    <p:oleObj name="Bitmap Image" r:id="rId19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" name="Object 13"/>
              <p:cNvGraphicFramePr>
                <a:graphicFrameLocks noChangeAspect="1"/>
              </p:cNvGraphicFramePr>
              <p:nvPr/>
            </p:nvGraphicFramePr>
            <p:xfrm>
              <a:off x="594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6" name="Bitmap Image" r:id="rId20" imgW="9142857" imgH="5238095" progId="">
                      <p:embed/>
                    </p:oleObj>
                  </mc:Choice>
                  <mc:Fallback>
                    <p:oleObj name="Bitmap Image" r:id="rId20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2" name="Line 36"/>
              <p:cNvSpPr>
                <a:spLocks noChangeShapeType="1"/>
              </p:cNvSpPr>
              <p:nvPr/>
            </p:nvSpPr>
            <p:spPr bwMode="auto">
              <a:xfrm>
                <a:off x="725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63" name="Line 37"/>
              <p:cNvSpPr>
                <a:spLocks noChangeShapeType="1"/>
              </p:cNvSpPr>
              <p:nvPr/>
            </p:nvSpPr>
            <p:spPr bwMode="auto">
              <a:xfrm rot="5400000" flipV="1">
                <a:off x="527" y="2891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</p:grpSp>
      </p:grpSp>
      <p:sp>
        <p:nvSpPr>
          <p:cNvPr id="64" name="Text Box 63"/>
          <p:cNvSpPr txBox="1">
            <a:spLocks noChangeArrowheads="1"/>
          </p:cNvSpPr>
          <p:nvPr/>
        </p:nvSpPr>
        <p:spPr bwMode="auto">
          <a:xfrm>
            <a:off x="5562811" y="4953000"/>
            <a:ext cx="8933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+mn-lt"/>
              </a:rPr>
              <a:t>Regional</a:t>
            </a:r>
          </a:p>
        </p:txBody>
      </p:sp>
      <p:sp>
        <p:nvSpPr>
          <p:cNvPr id="65" name="Line 66"/>
          <p:cNvSpPr>
            <a:spLocks noChangeShapeType="1"/>
          </p:cNvSpPr>
          <p:nvPr/>
        </p:nvSpPr>
        <p:spPr bwMode="auto">
          <a:xfrm>
            <a:off x="5130800" y="3641725"/>
            <a:ext cx="404813" cy="231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+mn-lt"/>
            </a:endParaRPr>
          </a:p>
        </p:txBody>
      </p:sp>
      <p:sp>
        <p:nvSpPr>
          <p:cNvPr id="66" name="Line 68"/>
          <p:cNvSpPr>
            <a:spLocks noChangeShapeType="1"/>
          </p:cNvSpPr>
          <p:nvPr/>
        </p:nvSpPr>
        <p:spPr bwMode="auto">
          <a:xfrm flipH="1">
            <a:off x="6807200" y="3659188"/>
            <a:ext cx="320675" cy="1635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+mn-lt"/>
            </a:endParaRPr>
          </a:p>
        </p:txBody>
      </p:sp>
      <p:grpSp>
        <p:nvGrpSpPr>
          <p:cNvPr id="67" name="Group 38"/>
          <p:cNvGrpSpPr>
            <a:grpSpLocks/>
          </p:cNvGrpSpPr>
          <p:nvPr/>
        </p:nvGrpSpPr>
        <p:grpSpPr bwMode="auto">
          <a:xfrm>
            <a:off x="7129463" y="3184951"/>
            <a:ext cx="1800225" cy="808037"/>
            <a:chOff x="210" y="2451"/>
            <a:chExt cx="1134" cy="918"/>
          </a:xfrm>
        </p:grpSpPr>
        <p:sp>
          <p:nvSpPr>
            <p:cNvPr id="68" name="Cloud"/>
            <p:cNvSpPr>
              <a:spLocks noChangeAspect="1" noEditPoints="1" noChangeArrowheads="1"/>
            </p:cNvSpPr>
            <p:nvPr/>
          </p:nvSpPr>
          <p:spPr bwMode="auto">
            <a:xfrm>
              <a:off x="210" y="245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>
                <a:latin typeface="+mn-lt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69" name="Group 40"/>
            <p:cNvGrpSpPr>
              <a:grpSpLocks/>
            </p:cNvGrpSpPr>
            <p:nvPr/>
          </p:nvGrpSpPr>
          <p:grpSpPr bwMode="auto">
            <a:xfrm>
              <a:off x="422" y="2600"/>
              <a:ext cx="703" cy="576"/>
              <a:chOff x="422" y="2600"/>
              <a:chExt cx="703" cy="576"/>
            </a:xfrm>
          </p:grpSpPr>
          <p:graphicFrame>
            <p:nvGraphicFramePr>
              <p:cNvPr id="70" name="Object 14"/>
              <p:cNvGraphicFramePr>
                <a:graphicFrameLocks noChangeAspect="1"/>
              </p:cNvGraphicFramePr>
              <p:nvPr/>
            </p:nvGraphicFramePr>
            <p:xfrm>
              <a:off x="422" y="2970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7" name="Bitmap Image" r:id="rId21" imgW="9142857" imgH="5238095" progId="">
                      <p:embed/>
                    </p:oleObj>
                  </mc:Choice>
                  <mc:Fallback>
                    <p:oleObj name="Bitmap Image" r:id="rId21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" y="2970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1" name="Line 42"/>
              <p:cNvSpPr>
                <a:spLocks noChangeShapeType="1"/>
              </p:cNvSpPr>
              <p:nvPr/>
            </p:nvSpPr>
            <p:spPr bwMode="auto">
              <a:xfrm>
                <a:off x="553" y="2831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72" name="Line 43"/>
              <p:cNvSpPr>
                <a:spLocks noChangeShapeType="1"/>
              </p:cNvSpPr>
              <p:nvPr/>
            </p:nvSpPr>
            <p:spPr bwMode="auto">
              <a:xfrm rot="5400000" flipV="1">
                <a:off x="749" y="3005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73" name="Line 44"/>
              <p:cNvSpPr>
                <a:spLocks noChangeShapeType="1"/>
              </p:cNvSpPr>
              <p:nvPr/>
            </p:nvSpPr>
            <p:spPr bwMode="auto">
              <a:xfrm rot="5400000" flipV="1">
                <a:off x="564" y="2833"/>
                <a:ext cx="379" cy="16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74" name="Object 15"/>
              <p:cNvGraphicFramePr>
                <a:graphicFrameLocks noChangeAspect="1"/>
              </p:cNvGraphicFramePr>
              <p:nvPr/>
            </p:nvGraphicFramePr>
            <p:xfrm>
              <a:off x="422" y="2628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8" name="Bitmap Image" r:id="rId22" imgW="9142857" imgH="5238095" progId="">
                      <p:embed/>
                    </p:oleObj>
                  </mc:Choice>
                  <mc:Fallback>
                    <p:oleObj name="Bitmap Image" r:id="rId22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" y="2628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5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44301207"/>
                  </p:ext>
                </p:extLst>
              </p:nvPr>
            </p:nvGraphicFramePr>
            <p:xfrm>
              <a:off x="816" y="2970"/>
              <a:ext cx="262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9" name="Bitmap Image" r:id="rId23" imgW="9131300" imgH="5232400" progId="">
                      <p:embed/>
                    </p:oleObj>
                  </mc:Choice>
                  <mc:Fallback>
                    <p:oleObj name="Bitmap Image" r:id="rId23" imgW="9131300" imgH="52324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6" y="2970"/>
                            <a:ext cx="262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6" name="Line 47"/>
              <p:cNvSpPr>
                <a:spLocks noChangeShapeType="1"/>
              </p:cNvSpPr>
              <p:nvPr/>
            </p:nvSpPr>
            <p:spPr bwMode="auto">
              <a:xfrm flipH="1">
                <a:off x="947" y="2850"/>
                <a:ext cx="1" cy="1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77" name="computr1"/>
              <p:cNvSpPr>
                <a:spLocks noEditPoints="1" noChangeArrowheads="1"/>
              </p:cNvSpPr>
              <p:nvPr/>
            </p:nvSpPr>
            <p:spPr bwMode="auto">
              <a:xfrm>
                <a:off x="873" y="2600"/>
                <a:ext cx="252" cy="2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4886 w 21600"/>
                  <a:gd name="T43" fmla="*/ 2571 h 21600"/>
                  <a:gd name="T44" fmla="*/ 16714 w 21600"/>
                  <a:gd name="T45" fmla="*/ 11143 h 216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600" h="21600" extrusionOk="0">
                    <a:moveTo>
                      <a:pt x="16994" y="15388"/>
                    </a:moveTo>
                    <a:lnTo>
                      <a:pt x="16994" y="13553"/>
                    </a:lnTo>
                    <a:lnTo>
                      <a:pt x="19535" y="13553"/>
                    </a:lnTo>
                    <a:lnTo>
                      <a:pt x="19535" y="10729"/>
                    </a:lnTo>
                    <a:lnTo>
                      <a:pt x="19535" y="6776"/>
                    </a:lnTo>
                    <a:lnTo>
                      <a:pt x="19535" y="0"/>
                    </a:lnTo>
                    <a:lnTo>
                      <a:pt x="10800" y="0"/>
                    </a:lnTo>
                    <a:lnTo>
                      <a:pt x="2065" y="0"/>
                    </a:lnTo>
                    <a:lnTo>
                      <a:pt x="2065" y="6776"/>
                    </a:lnTo>
                    <a:lnTo>
                      <a:pt x="2065" y="10729"/>
                    </a:lnTo>
                    <a:lnTo>
                      <a:pt x="2065" y="13553"/>
                    </a:lnTo>
                    <a:lnTo>
                      <a:pt x="4606" y="13553"/>
                    </a:lnTo>
                    <a:lnTo>
                      <a:pt x="4606" y="15388"/>
                    </a:lnTo>
                    <a:lnTo>
                      <a:pt x="0" y="15388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5388"/>
                    </a:lnTo>
                    <a:lnTo>
                      <a:pt x="16994" y="15388"/>
                    </a:lnTo>
                    <a:close/>
                  </a:path>
                  <a:path w="21600" h="21600" extrusionOk="0">
                    <a:moveTo>
                      <a:pt x="4606" y="15388"/>
                    </a:moveTo>
                    <a:lnTo>
                      <a:pt x="4606" y="13553"/>
                    </a:lnTo>
                    <a:lnTo>
                      <a:pt x="16994" y="13553"/>
                    </a:lnTo>
                    <a:lnTo>
                      <a:pt x="16994" y="15388"/>
                    </a:lnTo>
                    <a:lnTo>
                      <a:pt x="4606" y="15388"/>
                    </a:lnTo>
                  </a:path>
                  <a:path w="21600" h="21600" extrusionOk="0">
                    <a:moveTo>
                      <a:pt x="4606" y="11294"/>
                    </a:moveTo>
                    <a:lnTo>
                      <a:pt x="4606" y="2259"/>
                    </a:lnTo>
                    <a:lnTo>
                      <a:pt x="16994" y="2259"/>
                    </a:lnTo>
                    <a:lnTo>
                      <a:pt x="16994" y="11294"/>
                    </a:lnTo>
                    <a:lnTo>
                      <a:pt x="4606" y="11294"/>
                    </a:lnTo>
                    <a:moveTo>
                      <a:pt x="13976" y="17082"/>
                    </a:moveTo>
                    <a:lnTo>
                      <a:pt x="13976" y="16376"/>
                    </a:lnTo>
                    <a:lnTo>
                      <a:pt x="20171" y="16376"/>
                    </a:lnTo>
                    <a:lnTo>
                      <a:pt x="20171" y="17082"/>
                    </a:lnTo>
                    <a:lnTo>
                      <a:pt x="13976" y="17082"/>
                    </a:lnTo>
                  </a:path>
                </a:pathLst>
              </a:custGeom>
              <a:solidFill>
                <a:srgbClr val="C0C0C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5949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val 75"/>
          <p:cNvSpPr/>
          <p:nvPr/>
        </p:nvSpPr>
        <p:spPr>
          <a:xfrm>
            <a:off x="304800" y="1066800"/>
            <a:ext cx="8991600" cy="4876800"/>
          </a:xfrm>
          <a:prstGeom prst="ellipse">
            <a:avLst/>
          </a:prstGeom>
          <a:solidFill>
            <a:srgbClr val="FF0000">
              <a:alpha val="37000"/>
            </a:srgb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75" name="Oval 74"/>
          <p:cNvSpPr/>
          <p:nvPr/>
        </p:nvSpPr>
        <p:spPr>
          <a:xfrm>
            <a:off x="4572000" y="1143000"/>
            <a:ext cx="4724400" cy="4800600"/>
          </a:xfrm>
          <a:prstGeom prst="ellipse">
            <a:avLst/>
          </a:prstGeom>
          <a:solidFill>
            <a:srgbClr val="CCFFCC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grpSp>
        <p:nvGrpSpPr>
          <p:cNvPr id="22531" name="Group 16"/>
          <p:cNvGrpSpPr>
            <a:grpSpLocks/>
          </p:cNvGrpSpPr>
          <p:nvPr/>
        </p:nvGrpSpPr>
        <p:grpSpPr bwMode="auto">
          <a:xfrm>
            <a:off x="2012950" y="3776663"/>
            <a:ext cx="1800225" cy="806450"/>
            <a:chOff x="1134" y="2661"/>
            <a:chExt cx="1134" cy="918"/>
          </a:xfrm>
        </p:grpSpPr>
        <p:sp>
          <p:nvSpPr>
            <p:cNvPr id="16" name="Cloud"/>
            <p:cNvSpPr>
              <a:spLocks noChangeAspect="1" noEditPoints="1" noChangeArrowheads="1"/>
            </p:cNvSpPr>
            <p:nvPr/>
          </p:nvSpPr>
          <p:spPr bwMode="auto">
            <a:xfrm>
              <a:off x="1134" y="266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>
                <a:latin typeface="+mn-lt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22599" name="Group 18"/>
            <p:cNvGrpSpPr>
              <a:grpSpLocks/>
            </p:cNvGrpSpPr>
            <p:nvPr/>
          </p:nvGrpSpPr>
          <p:grpSpPr bwMode="auto">
            <a:xfrm>
              <a:off x="1346" y="2838"/>
              <a:ext cx="657" cy="548"/>
              <a:chOff x="200" y="2514"/>
              <a:chExt cx="657" cy="548"/>
            </a:xfrm>
          </p:grpSpPr>
          <p:sp>
            <p:nvSpPr>
              <p:cNvPr id="22600" name="Line 19"/>
              <p:cNvSpPr>
                <a:spLocks noChangeShapeType="1"/>
              </p:cNvSpPr>
              <p:nvPr/>
            </p:nvSpPr>
            <p:spPr bwMode="auto">
              <a:xfrm rot="5400000" flipV="1">
                <a:off x="527" y="2549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22601" name="Object 6"/>
              <p:cNvGraphicFramePr>
                <a:graphicFrameLocks noChangeAspect="1"/>
              </p:cNvGraphicFramePr>
              <p:nvPr/>
            </p:nvGraphicFramePr>
            <p:xfrm>
              <a:off x="200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73" name="Bitmap Image" r:id="rId3" imgW="9142857" imgH="5238095" progId="">
                      <p:embed/>
                    </p:oleObj>
                  </mc:Choice>
                  <mc:Fallback>
                    <p:oleObj name="Bitmap Image" r:id="rId3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602" name="Line 21"/>
              <p:cNvSpPr>
                <a:spLocks noChangeShapeType="1"/>
              </p:cNvSpPr>
              <p:nvPr/>
            </p:nvSpPr>
            <p:spPr bwMode="auto">
              <a:xfrm>
                <a:off x="331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22603" name="Object 7"/>
              <p:cNvGraphicFramePr>
                <a:graphicFrameLocks noChangeAspect="1"/>
              </p:cNvGraphicFramePr>
              <p:nvPr/>
            </p:nvGraphicFramePr>
            <p:xfrm>
              <a:off x="200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74" name="Bitmap Image" r:id="rId5" imgW="9142857" imgH="5238095" progId="">
                      <p:embed/>
                    </p:oleObj>
                  </mc:Choice>
                  <mc:Fallback>
                    <p:oleObj name="Bitmap Image" r:id="rId5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604" name="Object 8"/>
              <p:cNvGraphicFramePr>
                <a:graphicFrameLocks noChangeAspect="1"/>
              </p:cNvGraphicFramePr>
              <p:nvPr/>
            </p:nvGraphicFramePr>
            <p:xfrm>
              <a:off x="594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75" name="Bitmap Image" r:id="rId6" imgW="9142857" imgH="5238095" progId="">
                      <p:embed/>
                    </p:oleObj>
                  </mc:Choice>
                  <mc:Fallback>
                    <p:oleObj name="Bitmap Image" r:id="rId6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605" name="Object 9"/>
              <p:cNvGraphicFramePr>
                <a:graphicFrameLocks noChangeAspect="1"/>
              </p:cNvGraphicFramePr>
              <p:nvPr/>
            </p:nvGraphicFramePr>
            <p:xfrm>
              <a:off x="594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76" name="Bitmap Image" r:id="rId7" imgW="9142857" imgH="5238095" progId="">
                      <p:embed/>
                    </p:oleObj>
                  </mc:Choice>
                  <mc:Fallback>
                    <p:oleObj name="Bitmap Image" r:id="rId7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606" name="Line 25"/>
              <p:cNvSpPr>
                <a:spLocks noChangeShapeType="1"/>
              </p:cNvSpPr>
              <p:nvPr/>
            </p:nvSpPr>
            <p:spPr bwMode="auto">
              <a:xfrm>
                <a:off x="725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22607" name="Line 26"/>
              <p:cNvSpPr>
                <a:spLocks noChangeShapeType="1"/>
              </p:cNvSpPr>
              <p:nvPr/>
            </p:nvSpPr>
            <p:spPr bwMode="auto">
              <a:xfrm rot="5400000" flipV="1">
                <a:off x="527" y="2891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</p:grpSp>
      </p:grpSp>
      <p:grpSp>
        <p:nvGrpSpPr>
          <p:cNvPr id="22532" name="Group 27"/>
          <p:cNvGrpSpPr>
            <a:grpSpLocks/>
          </p:cNvGrpSpPr>
          <p:nvPr/>
        </p:nvGrpSpPr>
        <p:grpSpPr bwMode="auto">
          <a:xfrm>
            <a:off x="5256213" y="3776663"/>
            <a:ext cx="1800225" cy="806450"/>
            <a:chOff x="1134" y="2661"/>
            <a:chExt cx="1134" cy="918"/>
          </a:xfrm>
        </p:grpSpPr>
        <p:sp>
          <p:nvSpPr>
            <p:cNvPr id="27" name="Cloud"/>
            <p:cNvSpPr>
              <a:spLocks noChangeAspect="1" noEditPoints="1" noChangeArrowheads="1"/>
            </p:cNvSpPr>
            <p:nvPr/>
          </p:nvSpPr>
          <p:spPr bwMode="auto">
            <a:xfrm>
              <a:off x="1134" y="266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>
                <a:latin typeface="+mn-lt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22589" name="Group 29"/>
            <p:cNvGrpSpPr>
              <a:grpSpLocks/>
            </p:cNvGrpSpPr>
            <p:nvPr/>
          </p:nvGrpSpPr>
          <p:grpSpPr bwMode="auto">
            <a:xfrm>
              <a:off x="1346" y="2838"/>
              <a:ext cx="657" cy="548"/>
              <a:chOff x="200" y="2514"/>
              <a:chExt cx="657" cy="548"/>
            </a:xfrm>
          </p:grpSpPr>
          <p:sp>
            <p:nvSpPr>
              <p:cNvPr id="22590" name="Line 30"/>
              <p:cNvSpPr>
                <a:spLocks noChangeShapeType="1"/>
              </p:cNvSpPr>
              <p:nvPr/>
            </p:nvSpPr>
            <p:spPr bwMode="auto">
              <a:xfrm rot="5400000" flipV="1">
                <a:off x="527" y="2549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22591" name="Object 10"/>
              <p:cNvGraphicFramePr>
                <a:graphicFrameLocks noChangeAspect="1"/>
              </p:cNvGraphicFramePr>
              <p:nvPr/>
            </p:nvGraphicFramePr>
            <p:xfrm>
              <a:off x="200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77" name="Bitmap Image" r:id="rId8" imgW="9142857" imgH="5238095" progId="">
                      <p:embed/>
                    </p:oleObj>
                  </mc:Choice>
                  <mc:Fallback>
                    <p:oleObj name="Bitmap Image" r:id="rId8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92" name="Line 32"/>
              <p:cNvSpPr>
                <a:spLocks noChangeShapeType="1"/>
              </p:cNvSpPr>
              <p:nvPr/>
            </p:nvSpPr>
            <p:spPr bwMode="auto">
              <a:xfrm>
                <a:off x="331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22593" name="Object 11"/>
              <p:cNvGraphicFramePr>
                <a:graphicFrameLocks noChangeAspect="1"/>
              </p:cNvGraphicFramePr>
              <p:nvPr/>
            </p:nvGraphicFramePr>
            <p:xfrm>
              <a:off x="200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78" name="Bitmap Image" r:id="rId9" imgW="9142857" imgH="5238095" progId="">
                      <p:embed/>
                    </p:oleObj>
                  </mc:Choice>
                  <mc:Fallback>
                    <p:oleObj name="Bitmap Image" r:id="rId9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94" name="Object 12"/>
              <p:cNvGraphicFramePr>
                <a:graphicFrameLocks noChangeAspect="1"/>
              </p:cNvGraphicFramePr>
              <p:nvPr/>
            </p:nvGraphicFramePr>
            <p:xfrm>
              <a:off x="594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79" name="Bitmap Image" r:id="rId10" imgW="9142857" imgH="5238095" progId="">
                      <p:embed/>
                    </p:oleObj>
                  </mc:Choice>
                  <mc:Fallback>
                    <p:oleObj name="Bitmap Image" r:id="rId10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95" name="Object 13"/>
              <p:cNvGraphicFramePr>
                <a:graphicFrameLocks noChangeAspect="1"/>
              </p:cNvGraphicFramePr>
              <p:nvPr/>
            </p:nvGraphicFramePr>
            <p:xfrm>
              <a:off x="594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80" name="Bitmap Image" r:id="rId11" imgW="9142857" imgH="5238095" progId="">
                      <p:embed/>
                    </p:oleObj>
                  </mc:Choice>
                  <mc:Fallback>
                    <p:oleObj name="Bitmap Image" r:id="rId11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96" name="Line 36"/>
              <p:cNvSpPr>
                <a:spLocks noChangeShapeType="1"/>
              </p:cNvSpPr>
              <p:nvPr/>
            </p:nvSpPr>
            <p:spPr bwMode="auto">
              <a:xfrm>
                <a:off x="725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22597" name="Line 37"/>
              <p:cNvSpPr>
                <a:spLocks noChangeShapeType="1"/>
              </p:cNvSpPr>
              <p:nvPr/>
            </p:nvSpPr>
            <p:spPr bwMode="auto">
              <a:xfrm rot="5400000" flipV="1">
                <a:off x="527" y="2891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</p:grpSp>
      </p:grpSp>
      <p:grpSp>
        <p:nvGrpSpPr>
          <p:cNvPr id="22533" name="Group 38"/>
          <p:cNvGrpSpPr>
            <a:grpSpLocks/>
          </p:cNvGrpSpPr>
          <p:nvPr/>
        </p:nvGrpSpPr>
        <p:grpSpPr bwMode="auto">
          <a:xfrm>
            <a:off x="390525" y="2979738"/>
            <a:ext cx="1800225" cy="808037"/>
            <a:chOff x="210" y="2451"/>
            <a:chExt cx="1134" cy="918"/>
          </a:xfrm>
        </p:grpSpPr>
        <p:sp>
          <p:nvSpPr>
            <p:cNvPr id="38" name="Cloud"/>
            <p:cNvSpPr>
              <a:spLocks noChangeAspect="1" noEditPoints="1" noChangeArrowheads="1"/>
            </p:cNvSpPr>
            <p:nvPr/>
          </p:nvSpPr>
          <p:spPr bwMode="auto">
            <a:xfrm>
              <a:off x="210" y="245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>
                <a:latin typeface="+mn-lt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22579" name="Group 40"/>
            <p:cNvGrpSpPr>
              <a:grpSpLocks/>
            </p:cNvGrpSpPr>
            <p:nvPr/>
          </p:nvGrpSpPr>
          <p:grpSpPr bwMode="auto">
            <a:xfrm>
              <a:off x="422" y="2600"/>
              <a:ext cx="703" cy="576"/>
              <a:chOff x="422" y="2600"/>
              <a:chExt cx="703" cy="576"/>
            </a:xfrm>
          </p:grpSpPr>
          <p:graphicFrame>
            <p:nvGraphicFramePr>
              <p:cNvPr id="22580" name="Object 14"/>
              <p:cNvGraphicFramePr>
                <a:graphicFrameLocks noChangeAspect="1"/>
              </p:cNvGraphicFramePr>
              <p:nvPr/>
            </p:nvGraphicFramePr>
            <p:xfrm>
              <a:off x="422" y="2970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81" name="Bitmap Image" r:id="rId12" imgW="9142857" imgH="5238095" progId="">
                      <p:embed/>
                    </p:oleObj>
                  </mc:Choice>
                  <mc:Fallback>
                    <p:oleObj name="Bitmap Image" r:id="rId12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" y="2970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81" name="Line 42"/>
              <p:cNvSpPr>
                <a:spLocks noChangeShapeType="1"/>
              </p:cNvSpPr>
              <p:nvPr/>
            </p:nvSpPr>
            <p:spPr bwMode="auto">
              <a:xfrm>
                <a:off x="553" y="2831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22582" name="Line 43"/>
              <p:cNvSpPr>
                <a:spLocks noChangeShapeType="1"/>
              </p:cNvSpPr>
              <p:nvPr/>
            </p:nvSpPr>
            <p:spPr bwMode="auto">
              <a:xfrm rot="5400000" flipV="1">
                <a:off x="749" y="3005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22583" name="Line 44"/>
              <p:cNvSpPr>
                <a:spLocks noChangeShapeType="1"/>
              </p:cNvSpPr>
              <p:nvPr/>
            </p:nvSpPr>
            <p:spPr bwMode="auto">
              <a:xfrm rot="5400000" flipV="1">
                <a:off x="564" y="2833"/>
                <a:ext cx="379" cy="1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22584" name="Object 15"/>
              <p:cNvGraphicFramePr>
                <a:graphicFrameLocks noChangeAspect="1"/>
              </p:cNvGraphicFramePr>
              <p:nvPr/>
            </p:nvGraphicFramePr>
            <p:xfrm>
              <a:off x="422" y="2628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82" name="Bitmap Image" r:id="rId13" imgW="9142857" imgH="5238095" progId="">
                      <p:embed/>
                    </p:oleObj>
                  </mc:Choice>
                  <mc:Fallback>
                    <p:oleObj name="Bitmap Image" r:id="rId13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" y="2628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85" name="Object 16"/>
              <p:cNvGraphicFramePr>
                <a:graphicFrameLocks noChangeAspect="1"/>
              </p:cNvGraphicFramePr>
              <p:nvPr/>
            </p:nvGraphicFramePr>
            <p:xfrm>
              <a:off x="816" y="2970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83" name="Bitmap Image" r:id="rId14" imgW="9142857" imgH="5238095" progId="">
                      <p:embed/>
                    </p:oleObj>
                  </mc:Choice>
                  <mc:Fallback>
                    <p:oleObj name="Bitmap Image" r:id="rId14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6" y="2970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86" name="Line 47"/>
              <p:cNvSpPr>
                <a:spLocks noChangeShapeType="1"/>
              </p:cNvSpPr>
              <p:nvPr/>
            </p:nvSpPr>
            <p:spPr bwMode="auto">
              <a:xfrm flipH="1">
                <a:off x="947" y="2850"/>
                <a:ext cx="1" cy="1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22587" name="computr1"/>
              <p:cNvSpPr>
                <a:spLocks noEditPoints="1" noChangeArrowheads="1"/>
              </p:cNvSpPr>
              <p:nvPr/>
            </p:nvSpPr>
            <p:spPr bwMode="auto">
              <a:xfrm>
                <a:off x="873" y="2600"/>
                <a:ext cx="252" cy="2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4886 w 21600"/>
                  <a:gd name="T43" fmla="*/ 2571 h 21600"/>
                  <a:gd name="T44" fmla="*/ 16714 w 21600"/>
                  <a:gd name="T45" fmla="*/ 11143 h 216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600" h="21600" extrusionOk="0">
                    <a:moveTo>
                      <a:pt x="16994" y="15388"/>
                    </a:moveTo>
                    <a:lnTo>
                      <a:pt x="16994" y="13553"/>
                    </a:lnTo>
                    <a:lnTo>
                      <a:pt x="19535" y="13553"/>
                    </a:lnTo>
                    <a:lnTo>
                      <a:pt x="19535" y="10729"/>
                    </a:lnTo>
                    <a:lnTo>
                      <a:pt x="19535" y="6776"/>
                    </a:lnTo>
                    <a:lnTo>
                      <a:pt x="19535" y="0"/>
                    </a:lnTo>
                    <a:lnTo>
                      <a:pt x="10800" y="0"/>
                    </a:lnTo>
                    <a:lnTo>
                      <a:pt x="2065" y="0"/>
                    </a:lnTo>
                    <a:lnTo>
                      <a:pt x="2065" y="6776"/>
                    </a:lnTo>
                    <a:lnTo>
                      <a:pt x="2065" y="10729"/>
                    </a:lnTo>
                    <a:lnTo>
                      <a:pt x="2065" y="13553"/>
                    </a:lnTo>
                    <a:lnTo>
                      <a:pt x="4606" y="13553"/>
                    </a:lnTo>
                    <a:lnTo>
                      <a:pt x="4606" y="15388"/>
                    </a:lnTo>
                    <a:lnTo>
                      <a:pt x="0" y="15388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5388"/>
                    </a:lnTo>
                    <a:lnTo>
                      <a:pt x="16994" y="15388"/>
                    </a:lnTo>
                    <a:close/>
                  </a:path>
                  <a:path w="21600" h="21600" extrusionOk="0">
                    <a:moveTo>
                      <a:pt x="4606" y="15388"/>
                    </a:moveTo>
                    <a:lnTo>
                      <a:pt x="4606" y="13553"/>
                    </a:lnTo>
                    <a:lnTo>
                      <a:pt x="16994" y="13553"/>
                    </a:lnTo>
                    <a:lnTo>
                      <a:pt x="16994" y="15388"/>
                    </a:lnTo>
                    <a:lnTo>
                      <a:pt x="4606" y="15388"/>
                    </a:lnTo>
                  </a:path>
                  <a:path w="21600" h="21600" extrusionOk="0">
                    <a:moveTo>
                      <a:pt x="4606" y="11294"/>
                    </a:moveTo>
                    <a:lnTo>
                      <a:pt x="4606" y="2259"/>
                    </a:lnTo>
                    <a:lnTo>
                      <a:pt x="16994" y="2259"/>
                    </a:lnTo>
                    <a:lnTo>
                      <a:pt x="16994" y="11294"/>
                    </a:lnTo>
                    <a:lnTo>
                      <a:pt x="4606" y="11294"/>
                    </a:lnTo>
                    <a:moveTo>
                      <a:pt x="13976" y="17082"/>
                    </a:moveTo>
                    <a:lnTo>
                      <a:pt x="13976" y="16376"/>
                    </a:lnTo>
                    <a:lnTo>
                      <a:pt x="20171" y="16376"/>
                    </a:lnTo>
                    <a:lnTo>
                      <a:pt x="20171" y="17082"/>
                    </a:lnTo>
                    <a:lnTo>
                      <a:pt x="13976" y="17082"/>
                    </a:lnTo>
                  </a:path>
                </a:pathLst>
              </a:custGeom>
              <a:solidFill>
                <a:srgbClr val="C0C0C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</p:grpSp>
      </p:grpSp>
      <p:grpSp>
        <p:nvGrpSpPr>
          <p:cNvPr id="22534" name="Group 49"/>
          <p:cNvGrpSpPr>
            <a:grpSpLocks/>
          </p:cNvGrpSpPr>
          <p:nvPr/>
        </p:nvGrpSpPr>
        <p:grpSpPr bwMode="auto">
          <a:xfrm>
            <a:off x="6877050" y="2979738"/>
            <a:ext cx="1800225" cy="808037"/>
            <a:chOff x="210" y="2451"/>
            <a:chExt cx="1134" cy="918"/>
          </a:xfrm>
        </p:grpSpPr>
        <p:sp>
          <p:nvSpPr>
            <p:cNvPr id="49" name="Cloud"/>
            <p:cNvSpPr>
              <a:spLocks noChangeAspect="1" noEditPoints="1" noChangeArrowheads="1"/>
            </p:cNvSpPr>
            <p:nvPr/>
          </p:nvSpPr>
          <p:spPr bwMode="auto">
            <a:xfrm>
              <a:off x="210" y="245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>
                <a:latin typeface="+mn-lt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22569" name="Group 51"/>
            <p:cNvGrpSpPr>
              <a:grpSpLocks/>
            </p:cNvGrpSpPr>
            <p:nvPr/>
          </p:nvGrpSpPr>
          <p:grpSpPr bwMode="auto">
            <a:xfrm>
              <a:off x="422" y="2600"/>
              <a:ext cx="703" cy="576"/>
              <a:chOff x="422" y="2600"/>
              <a:chExt cx="703" cy="576"/>
            </a:xfrm>
          </p:grpSpPr>
          <p:graphicFrame>
            <p:nvGraphicFramePr>
              <p:cNvPr id="22570" name="Object 17"/>
              <p:cNvGraphicFramePr>
                <a:graphicFrameLocks noChangeAspect="1"/>
              </p:cNvGraphicFramePr>
              <p:nvPr/>
            </p:nvGraphicFramePr>
            <p:xfrm>
              <a:off x="422" y="2970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84" name="Bitmap Image" r:id="rId15" imgW="9142857" imgH="5238095" progId="">
                      <p:embed/>
                    </p:oleObj>
                  </mc:Choice>
                  <mc:Fallback>
                    <p:oleObj name="Bitmap Image" r:id="rId15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" y="2970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71" name="Line 53"/>
              <p:cNvSpPr>
                <a:spLocks noChangeShapeType="1"/>
              </p:cNvSpPr>
              <p:nvPr/>
            </p:nvSpPr>
            <p:spPr bwMode="auto">
              <a:xfrm>
                <a:off x="553" y="2831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22572" name="Line 54"/>
              <p:cNvSpPr>
                <a:spLocks noChangeShapeType="1"/>
              </p:cNvSpPr>
              <p:nvPr/>
            </p:nvSpPr>
            <p:spPr bwMode="auto">
              <a:xfrm rot="5400000" flipV="1">
                <a:off x="749" y="3005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22573" name="Line 55"/>
              <p:cNvSpPr>
                <a:spLocks noChangeShapeType="1"/>
              </p:cNvSpPr>
              <p:nvPr/>
            </p:nvSpPr>
            <p:spPr bwMode="auto">
              <a:xfrm rot="5400000" flipV="1">
                <a:off x="564" y="2833"/>
                <a:ext cx="379" cy="1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22574" name="Object 18"/>
              <p:cNvGraphicFramePr>
                <a:graphicFrameLocks noChangeAspect="1"/>
              </p:cNvGraphicFramePr>
              <p:nvPr/>
            </p:nvGraphicFramePr>
            <p:xfrm>
              <a:off x="422" y="2628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85" name="Bitmap Image" r:id="rId16" imgW="9142857" imgH="5238095" progId="">
                      <p:embed/>
                    </p:oleObj>
                  </mc:Choice>
                  <mc:Fallback>
                    <p:oleObj name="Bitmap Image" r:id="rId16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" y="2628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75" name="Object 19"/>
              <p:cNvGraphicFramePr>
                <a:graphicFrameLocks noChangeAspect="1"/>
              </p:cNvGraphicFramePr>
              <p:nvPr/>
            </p:nvGraphicFramePr>
            <p:xfrm>
              <a:off x="816" y="2970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86" name="Bitmap Image" r:id="rId17" imgW="9142857" imgH="5238095" progId="">
                      <p:embed/>
                    </p:oleObj>
                  </mc:Choice>
                  <mc:Fallback>
                    <p:oleObj name="Bitmap Image" r:id="rId17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alphaModFix amt="35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6" y="2970"/>
                            <a:ext cx="263" cy="206"/>
                          </a:xfrm>
                          <a:prstGeom prst="rect">
                            <a:avLst/>
                          </a:prstGeom>
                          <a:solidFill>
                            <a:srgbClr val="FF0000">
                              <a:alpha val="34901"/>
                            </a:srgbClr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76" name="Line 58"/>
              <p:cNvSpPr>
                <a:spLocks noChangeShapeType="1"/>
              </p:cNvSpPr>
              <p:nvPr/>
            </p:nvSpPr>
            <p:spPr bwMode="auto">
              <a:xfrm flipH="1">
                <a:off x="947" y="2850"/>
                <a:ext cx="1" cy="1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22577" name="computr1"/>
              <p:cNvSpPr>
                <a:spLocks noEditPoints="1" noChangeArrowheads="1"/>
              </p:cNvSpPr>
              <p:nvPr/>
            </p:nvSpPr>
            <p:spPr bwMode="auto">
              <a:xfrm>
                <a:off x="873" y="2600"/>
                <a:ext cx="252" cy="2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4886 w 21600"/>
                  <a:gd name="T43" fmla="*/ 2571 h 21600"/>
                  <a:gd name="T44" fmla="*/ 16714 w 21600"/>
                  <a:gd name="T45" fmla="*/ 11143 h 216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600" h="21600" extrusionOk="0">
                    <a:moveTo>
                      <a:pt x="16994" y="15388"/>
                    </a:moveTo>
                    <a:lnTo>
                      <a:pt x="16994" y="13553"/>
                    </a:lnTo>
                    <a:lnTo>
                      <a:pt x="19535" y="13553"/>
                    </a:lnTo>
                    <a:lnTo>
                      <a:pt x="19535" y="10729"/>
                    </a:lnTo>
                    <a:lnTo>
                      <a:pt x="19535" y="6776"/>
                    </a:lnTo>
                    <a:lnTo>
                      <a:pt x="19535" y="0"/>
                    </a:lnTo>
                    <a:lnTo>
                      <a:pt x="10800" y="0"/>
                    </a:lnTo>
                    <a:lnTo>
                      <a:pt x="2065" y="0"/>
                    </a:lnTo>
                    <a:lnTo>
                      <a:pt x="2065" y="6776"/>
                    </a:lnTo>
                    <a:lnTo>
                      <a:pt x="2065" y="10729"/>
                    </a:lnTo>
                    <a:lnTo>
                      <a:pt x="2065" y="13553"/>
                    </a:lnTo>
                    <a:lnTo>
                      <a:pt x="4606" y="13553"/>
                    </a:lnTo>
                    <a:lnTo>
                      <a:pt x="4606" y="15388"/>
                    </a:lnTo>
                    <a:lnTo>
                      <a:pt x="0" y="15388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5388"/>
                    </a:lnTo>
                    <a:lnTo>
                      <a:pt x="16994" y="15388"/>
                    </a:lnTo>
                    <a:close/>
                  </a:path>
                  <a:path w="21600" h="21600" extrusionOk="0">
                    <a:moveTo>
                      <a:pt x="4606" y="15388"/>
                    </a:moveTo>
                    <a:lnTo>
                      <a:pt x="4606" y="13553"/>
                    </a:lnTo>
                    <a:lnTo>
                      <a:pt x="16994" y="13553"/>
                    </a:lnTo>
                    <a:lnTo>
                      <a:pt x="16994" y="15388"/>
                    </a:lnTo>
                    <a:lnTo>
                      <a:pt x="4606" y="15388"/>
                    </a:lnTo>
                  </a:path>
                  <a:path w="21600" h="21600" extrusionOk="0">
                    <a:moveTo>
                      <a:pt x="4606" y="11294"/>
                    </a:moveTo>
                    <a:lnTo>
                      <a:pt x="4606" y="2259"/>
                    </a:lnTo>
                    <a:lnTo>
                      <a:pt x="16994" y="2259"/>
                    </a:lnTo>
                    <a:lnTo>
                      <a:pt x="16994" y="11294"/>
                    </a:lnTo>
                    <a:lnTo>
                      <a:pt x="4606" y="11294"/>
                    </a:lnTo>
                    <a:moveTo>
                      <a:pt x="13976" y="17082"/>
                    </a:moveTo>
                    <a:lnTo>
                      <a:pt x="13976" y="16376"/>
                    </a:lnTo>
                    <a:lnTo>
                      <a:pt x="20171" y="16376"/>
                    </a:lnTo>
                    <a:lnTo>
                      <a:pt x="20171" y="17082"/>
                    </a:lnTo>
                    <a:lnTo>
                      <a:pt x="13976" y="17082"/>
                    </a:lnTo>
                  </a:path>
                </a:pathLst>
              </a:custGeom>
              <a:solidFill>
                <a:srgbClr val="C0C0C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</p:grpSp>
      </p:grpSp>
      <p:sp>
        <p:nvSpPr>
          <p:cNvPr id="22535" name="Text Box 61"/>
          <p:cNvSpPr txBox="1">
            <a:spLocks noChangeArrowheads="1"/>
          </p:cNvSpPr>
          <p:nvPr/>
        </p:nvSpPr>
        <p:spPr bwMode="auto">
          <a:xfrm>
            <a:off x="685800" y="2447925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latin typeface="+mn-lt"/>
              </a:rPr>
              <a:t>Source</a:t>
            </a:r>
          </a:p>
          <a:p>
            <a:pPr algn="ctr" eaLnBrk="1" hangingPunct="1"/>
            <a:r>
              <a:rPr lang="en-US" sz="1400" b="1">
                <a:latin typeface="+mn-lt"/>
              </a:rPr>
              <a:t>Campus</a:t>
            </a:r>
          </a:p>
        </p:txBody>
      </p:sp>
      <p:sp>
        <p:nvSpPr>
          <p:cNvPr id="22536" name="Text Box 62"/>
          <p:cNvSpPr txBox="1">
            <a:spLocks noChangeArrowheads="1"/>
          </p:cNvSpPr>
          <p:nvPr/>
        </p:nvSpPr>
        <p:spPr bwMode="auto">
          <a:xfrm>
            <a:off x="4160838" y="2371725"/>
            <a:ext cx="1042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latin typeface="+mn-lt"/>
              </a:rPr>
              <a:t>R&amp;E</a:t>
            </a:r>
          </a:p>
          <a:p>
            <a:pPr algn="ctr" eaLnBrk="1" hangingPunct="1"/>
            <a:r>
              <a:rPr lang="en-US" sz="1400" b="1">
                <a:latin typeface="+mn-lt"/>
              </a:rPr>
              <a:t>Backbone</a:t>
            </a:r>
          </a:p>
        </p:txBody>
      </p:sp>
      <p:sp>
        <p:nvSpPr>
          <p:cNvPr id="22537" name="Text Box 63"/>
          <p:cNvSpPr txBox="1">
            <a:spLocks noChangeArrowheads="1"/>
          </p:cNvSpPr>
          <p:nvPr/>
        </p:nvSpPr>
        <p:spPr bwMode="auto">
          <a:xfrm>
            <a:off x="5538788" y="4953000"/>
            <a:ext cx="941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latin typeface="+mn-lt"/>
              </a:rPr>
              <a:t>Regional</a:t>
            </a:r>
          </a:p>
        </p:txBody>
      </p:sp>
      <p:sp>
        <p:nvSpPr>
          <p:cNvPr id="22538" name="Line 65"/>
          <p:cNvSpPr>
            <a:spLocks noChangeShapeType="1"/>
          </p:cNvSpPr>
          <p:nvPr/>
        </p:nvSpPr>
        <p:spPr bwMode="auto">
          <a:xfrm>
            <a:off x="1860550" y="3641725"/>
            <a:ext cx="414338" cy="239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+mn-lt"/>
            </a:endParaRPr>
          </a:p>
        </p:txBody>
      </p:sp>
      <p:sp>
        <p:nvSpPr>
          <p:cNvPr id="22539" name="Line 66"/>
          <p:cNvSpPr>
            <a:spLocks noChangeShapeType="1"/>
          </p:cNvSpPr>
          <p:nvPr/>
        </p:nvSpPr>
        <p:spPr bwMode="auto">
          <a:xfrm>
            <a:off x="5130800" y="3641725"/>
            <a:ext cx="404813" cy="231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+mn-lt"/>
            </a:endParaRPr>
          </a:p>
        </p:txBody>
      </p:sp>
      <p:sp>
        <p:nvSpPr>
          <p:cNvPr id="22540" name="Line 67"/>
          <p:cNvSpPr>
            <a:spLocks noChangeShapeType="1"/>
          </p:cNvSpPr>
          <p:nvPr/>
        </p:nvSpPr>
        <p:spPr bwMode="auto">
          <a:xfrm flipH="1">
            <a:off x="3567113" y="3659188"/>
            <a:ext cx="334962" cy="1651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+mn-lt"/>
            </a:endParaRPr>
          </a:p>
        </p:txBody>
      </p:sp>
      <p:sp>
        <p:nvSpPr>
          <p:cNvPr id="22541" name="Line 68"/>
          <p:cNvSpPr>
            <a:spLocks noChangeShapeType="1"/>
          </p:cNvSpPr>
          <p:nvPr/>
        </p:nvSpPr>
        <p:spPr bwMode="auto">
          <a:xfrm flipH="1">
            <a:off x="6807200" y="3659188"/>
            <a:ext cx="320675" cy="1635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+mn-lt"/>
            </a:endParaRPr>
          </a:p>
        </p:txBody>
      </p:sp>
      <p:sp>
        <p:nvSpPr>
          <p:cNvPr id="22542" name="Text Box 84"/>
          <p:cNvSpPr txBox="1">
            <a:spLocks noChangeArrowheads="1"/>
          </p:cNvSpPr>
          <p:nvPr/>
        </p:nvSpPr>
        <p:spPr bwMode="auto">
          <a:xfrm>
            <a:off x="8401050" y="3024188"/>
            <a:ext cx="147638" cy="231775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" tIns="9144" rIns="9144" bIns="914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+mn-lt"/>
              </a:rPr>
              <a:t>D</a:t>
            </a:r>
          </a:p>
        </p:txBody>
      </p:sp>
      <p:sp>
        <p:nvSpPr>
          <p:cNvPr id="22543" name="Text Box 86"/>
          <p:cNvSpPr txBox="1">
            <a:spLocks noChangeArrowheads="1"/>
          </p:cNvSpPr>
          <p:nvPr/>
        </p:nvSpPr>
        <p:spPr bwMode="auto">
          <a:xfrm>
            <a:off x="1866900" y="3028950"/>
            <a:ext cx="138113" cy="233363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" tIns="9144" rIns="9144" bIns="914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+mn-lt"/>
              </a:rPr>
              <a:t>S</a:t>
            </a:r>
          </a:p>
        </p:txBody>
      </p:sp>
      <p:sp>
        <p:nvSpPr>
          <p:cNvPr id="22544" name="Text Box 61"/>
          <p:cNvSpPr txBox="1">
            <a:spLocks noChangeArrowheads="1"/>
          </p:cNvSpPr>
          <p:nvPr/>
        </p:nvSpPr>
        <p:spPr bwMode="auto">
          <a:xfrm>
            <a:off x="7626350" y="2354263"/>
            <a:ext cx="1163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latin typeface="+mn-lt"/>
              </a:rPr>
              <a:t>Destination</a:t>
            </a:r>
          </a:p>
          <a:p>
            <a:pPr algn="ctr" eaLnBrk="1" hangingPunct="1"/>
            <a:r>
              <a:rPr lang="en-US" sz="1400" b="1">
                <a:latin typeface="+mn-lt"/>
              </a:rPr>
              <a:t>Campus</a:t>
            </a:r>
          </a:p>
        </p:txBody>
      </p:sp>
      <p:sp>
        <p:nvSpPr>
          <p:cNvPr id="22545" name="Text Box 63"/>
          <p:cNvSpPr txBox="1">
            <a:spLocks noChangeArrowheads="1"/>
          </p:cNvSpPr>
          <p:nvPr/>
        </p:nvSpPr>
        <p:spPr bwMode="auto">
          <a:xfrm>
            <a:off x="2316163" y="4876800"/>
            <a:ext cx="942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latin typeface="+mn-lt"/>
              </a:rPr>
              <a:t>Regional</a:t>
            </a:r>
          </a:p>
        </p:txBody>
      </p:sp>
      <p:sp>
        <p:nvSpPr>
          <p:cNvPr id="22546" name="TextBox 90"/>
          <p:cNvSpPr txBox="1">
            <a:spLocks noChangeArrowheads="1"/>
          </p:cNvSpPr>
          <p:nvPr/>
        </p:nvSpPr>
        <p:spPr bwMode="auto">
          <a:xfrm>
            <a:off x="5441950" y="1600200"/>
            <a:ext cx="289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000000"/>
                </a:solidFill>
                <a:latin typeface="+mn-lt"/>
              </a:rPr>
              <a:t>Performance is good when RTT is &lt; 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~10 </a:t>
            </a:r>
            <a:r>
              <a:rPr lang="en-US" sz="1400" b="1" dirty="0" err="1">
                <a:solidFill>
                  <a:srgbClr val="000000"/>
                </a:solidFill>
                <a:latin typeface="+mn-lt"/>
              </a:rPr>
              <a:t>ms</a:t>
            </a:r>
            <a:endParaRPr lang="en-US" sz="1400" b="1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22547" name="Group 5"/>
          <p:cNvGrpSpPr>
            <a:grpSpLocks/>
          </p:cNvGrpSpPr>
          <p:nvPr/>
        </p:nvGrpSpPr>
        <p:grpSpPr bwMode="auto">
          <a:xfrm>
            <a:off x="3654425" y="2979738"/>
            <a:ext cx="1800225" cy="808037"/>
            <a:chOff x="1134" y="2661"/>
            <a:chExt cx="1134" cy="918"/>
          </a:xfrm>
        </p:grpSpPr>
        <p:sp>
          <p:nvSpPr>
            <p:cNvPr id="5" name="Cloud"/>
            <p:cNvSpPr>
              <a:spLocks noChangeAspect="1" noEditPoints="1" noChangeArrowheads="1"/>
            </p:cNvSpPr>
            <p:nvPr/>
          </p:nvSpPr>
          <p:spPr bwMode="auto">
            <a:xfrm>
              <a:off x="1134" y="266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>
                <a:latin typeface="+mn-lt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22559" name="Group 7"/>
            <p:cNvGrpSpPr>
              <a:grpSpLocks/>
            </p:cNvGrpSpPr>
            <p:nvPr/>
          </p:nvGrpSpPr>
          <p:grpSpPr bwMode="auto">
            <a:xfrm>
              <a:off x="1346" y="2838"/>
              <a:ext cx="657" cy="548"/>
              <a:chOff x="200" y="2514"/>
              <a:chExt cx="657" cy="548"/>
            </a:xfrm>
          </p:grpSpPr>
          <p:sp>
            <p:nvSpPr>
              <p:cNvPr id="22560" name="Line 8"/>
              <p:cNvSpPr>
                <a:spLocks noChangeShapeType="1"/>
              </p:cNvSpPr>
              <p:nvPr/>
            </p:nvSpPr>
            <p:spPr bwMode="auto">
              <a:xfrm rot="5400000" flipV="1">
                <a:off x="527" y="2549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22561" name="Object 2"/>
              <p:cNvGraphicFramePr>
                <a:graphicFrameLocks noChangeAspect="1"/>
              </p:cNvGraphicFramePr>
              <p:nvPr/>
            </p:nvGraphicFramePr>
            <p:xfrm>
              <a:off x="200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87" name="Bitmap Image" r:id="rId18" imgW="9142857" imgH="5238095" progId="">
                      <p:embed/>
                    </p:oleObj>
                  </mc:Choice>
                  <mc:Fallback>
                    <p:oleObj name="Bitmap Image" r:id="rId18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62" name="Line 10"/>
              <p:cNvSpPr>
                <a:spLocks noChangeShapeType="1"/>
              </p:cNvSpPr>
              <p:nvPr/>
            </p:nvSpPr>
            <p:spPr bwMode="auto">
              <a:xfrm>
                <a:off x="331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aphicFrame>
            <p:nvGraphicFramePr>
              <p:cNvPr id="22563" name="Object 3"/>
              <p:cNvGraphicFramePr>
                <a:graphicFrameLocks noChangeAspect="1"/>
              </p:cNvGraphicFramePr>
              <p:nvPr/>
            </p:nvGraphicFramePr>
            <p:xfrm>
              <a:off x="200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88" name="Bitmap Image" r:id="rId19" imgW="9142857" imgH="5238095" progId="">
                      <p:embed/>
                    </p:oleObj>
                  </mc:Choice>
                  <mc:Fallback>
                    <p:oleObj name="Bitmap Image" r:id="rId19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64" name="Object 4"/>
              <p:cNvGraphicFramePr>
                <a:graphicFrameLocks noChangeAspect="1"/>
              </p:cNvGraphicFramePr>
              <p:nvPr/>
            </p:nvGraphicFramePr>
            <p:xfrm>
              <a:off x="594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89" name="Bitmap Image" r:id="rId20" imgW="9142857" imgH="5238095" progId="">
                      <p:embed/>
                    </p:oleObj>
                  </mc:Choice>
                  <mc:Fallback>
                    <p:oleObj name="Bitmap Image" r:id="rId20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65" name="Object 5"/>
              <p:cNvGraphicFramePr>
                <a:graphicFrameLocks noChangeAspect="1"/>
              </p:cNvGraphicFramePr>
              <p:nvPr/>
            </p:nvGraphicFramePr>
            <p:xfrm>
              <a:off x="594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90" name="Bitmap Image" r:id="rId21" imgW="9131300" imgH="5232400" progId="">
                      <p:embed/>
                    </p:oleObj>
                  </mc:Choice>
                  <mc:Fallback>
                    <p:oleObj name="Bitmap Image" r:id="rId21" imgW="9131300" imgH="52324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66" name="Line 14"/>
              <p:cNvSpPr>
                <a:spLocks noChangeShapeType="1"/>
              </p:cNvSpPr>
              <p:nvPr/>
            </p:nvSpPr>
            <p:spPr bwMode="auto">
              <a:xfrm>
                <a:off x="725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22567" name="Line 15"/>
              <p:cNvSpPr>
                <a:spLocks noChangeShapeType="1"/>
              </p:cNvSpPr>
              <p:nvPr/>
            </p:nvSpPr>
            <p:spPr bwMode="auto">
              <a:xfrm rot="5400000" flipV="1">
                <a:off x="527" y="2891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</p:grpSp>
      </p:grpSp>
      <p:sp>
        <p:nvSpPr>
          <p:cNvPr id="22548" name="TextBox 76"/>
          <p:cNvSpPr txBox="1">
            <a:spLocks noChangeArrowheads="1"/>
          </p:cNvSpPr>
          <p:nvPr/>
        </p:nvSpPr>
        <p:spPr bwMode="auto">
          <a:xfrm>
            <a:off x="2209800" y="1600200"/>
            <a:ext cx="289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000000"/>
                </a:solidFill>
                <a:latin typeface="+mn-lt"/>
              </a:rPr>
              <a:t>Performance is poor when RTT exceeds 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~10 </a:t>
            </a:r>
            <a:r>
              <a:rPr lang="en-US" sz="1400" b="1" dirty="0" err="1">
                <a:solidFill>
                  <a:srgbClr val="000000"/>
                </a:solidFill>
                <a:latin typeface="+mn-lt"/>
              </a:rPr>
              <a:t>ms</a:t>
            </a:r>
            <a:endParaRPr lang="en-US" sz="1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7929" name="TextBox 77"/>
          <p:cNvSpPr txBox="1">
            <a:spLocks noChangeArrowheads="1"/>
          </p:cNvSpPr>
          <p:nvPr/>
        </p:nvSpPr>
        <p:spPr bwMode="auto">
          <a:xfrm>
            <a:off x="7315200" y="4611688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FF0000"/>
                </a:solidFill>
                <a:effectLst>
                  <a:outerShdw blurRad="50800" dist="889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Switch with small buffers</a:t>
            </a:r>
          </a:p>
        </p:txBody>
      </p:sp>
      <p:cxnSp>
        <p:nvCxnSpPr>
          <p:cNvPr id="80" name="Straight Arrow Connector 79"/>
          <p:cNvCxnSpPr/>
          <p:nvPr/>
        </p:nvCxnSpPr>
        <p:spPr>
          <a:xfrm rot="16200000" flipV="1">
            <a:off x="7772400" y="4114800"/>
            <a:ext cx="914400" cy="152400"/>
          </a:xfrm>
          <a:prstGeom prst="straightConnector1">
            <a:avLst/>
          </a:prstGeom>
          <a:ln w="984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5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5896"/>
              </p:ext>
            </p:extLst>
          </p:nvPr>
        </p:nvGraphicFramePr>
        <p:xfrm>
          <a:off x="4619625" y="3433763"/>
          <a:ext cx="417513" cy="18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" name="Bitmap Image" r:id="rId23" imgW="9131300" imgH="5232400" progId="">
                  <p:embed/>
                </p:oleObj>
              </mc:Choice>
              <mc:Fallback>
                <p:oleObj name="Bitmap Image" r:id="rId23" imgW="9131300" imgH="5232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25" y="3433763"/>
                        <a:ext cx="417513" cy="18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Local Testing Will Not Find Everything</a:t>
            </a:r>
            <a:endParaRPr lang="en-US" dirty="0"/>
          </a:p>
        </p:txBody>
      </p:sp>
      <p:sp>
        <p:nvSpPr>
          <p:cNvPr id="7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11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5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4/21/14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6885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 Network Failures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 failures are where basic connectivity functions, but high performance is not possible.</a:t>
            </a:r>
          </a:p>
          <a:p>
            <a:r>
              <a:rPr lang="en-US" dirty="0" smtClean="0"/>
              <a:t>TCP was intentionally designed to hide all transmission errors from the user:</a:t>
            </a:r>
          </a:p>
          <a:p>
            <a:pPr lvl="1"/>
            <a:r>
              <a:rPr lang="en-US" dirty="0" smtClean="0"/>
              <a:t>“As long as the TCPs continue to function properly and the internet system does not become completely partitioned, no transmission errors will affect the users.” (From IEN 129, RFC 716)</a:t>
            </a:r>
          </a:p>
          <a:p>
            <a:r>
              <a:rPr lang="en-US" dirty="0" smtClean="0"/>
              <a:t>Some soft failures only affect high bandwidth long RTT flows.</a:t>
            </a:r>
          </a:p>
          <a:p>
            <a:r>
              <a:rPr lang="en-US" dirty="0" smtClean="0"/>
              <a:t>Hard failures are easy to detect &amp; fix </a:t>
            </a:r>
          </a:p>
          <a:p>
            <a:pPr lvl="1"/>
            <a:r>
              <a:rPr lang="en-US" dirty="0" smtClean="0"/>
              <a:t>soft failures can lie hidden for years!</a:t>
            </a:r>
          </a:p>
          <a:p>
            <a:r>
              <a:rPr lang="en-US" dirty="0" smtClean="0"/>
              <a:t>One network problem can often mask others</a:t>
            </a:r>
          </a:p>
          <a:p>
            <a:endParaRPr lang="en-US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12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4/21/14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6806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1"/>
          <p:cNvSpPr>
            <a:spLocks noGrp="1"/>
          </p:cNvSpPr>
          <p:nvPr>
            <p:ph idx="1"/>
          </p:nvPr>
        </p:nvSpPr>
        <p:spPr>
          <a:xfrm>
            <a:off x="685800" y="1189038"/>
            <a:ext cx="7772400" cy="483076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Use the correct tool for the Job</a:t>
            </a:r>
          </a:p>
          <a:p>
            <a:pPr lvl="1">
              <a:defRPr/>
            </a:pPr>
            <a:r>
              <a:rPr lang="en-US" sz="26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To determine the correct tool, maybe we need to start with what we want to accomplish …</a:t>
            </a:r>
          </a:p>
          <a:p>
            <a:pPr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What do we care about measuring?</a:t>
            </a:r>
          </a:p>
          <a:p>
            <a:pPr lvl="1">
              <a:defRPr/>
            </a:pPr>
            <a:r>
              <a:rPr lang="en-US" sz="2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Packet Loss, Duplication, out-of-</a:t>
            </a:r>
            <a:r>
              <a:rPr lang="en-US" sz="2600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orderness</a:t>
            </a:r>
            <a:r>
              <a:rPr lang="en-US" sz="2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(transport layer</a:t>
            </a:r>
            <a:r>
              <a:rPr lang="en-US" sz="26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pPr lvl="1">
              <a:defRPr/>
            </a:pPr>
            <a:r>
              <a:rPr lang="en-US" sz="2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Achievable Bandwidth (e.g. “Throughput”</a:t>
            </a:r>
            <a:r>
              <a:rPr lang="en-US" sz="26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pPr lvl="1">
              <a:defRPr/>
            </a:pPr>
            <a:r>
              <a:rPr lang="en-US" sz="26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Latency (Round Trip and One Way)</a:t>
            </a:r>
          </a:p>
          <a:p>
            <a:pPr lvl="1">
              <a:defRPr/>
            </a:pPr>
            <a:r>
              <a:rPr lang="en-US" sz="26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Jitter (Delay variation)</a:t>
            </a:r>
          </a:p>
          <a:p>
            <a:pPr lvl="1">
              <a:defRPr/>
            </a:pPr>
            <a:r>
              <a:rPr lang="en-US" sz="26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Interface Utilization/Discards/Errors (network layer)</a:t>
            </a:r>
          </a:p>
          <a:p>
            <a:pPr lvl="1">
              <a:defRPr/>
            </a:pPr>
            <a:r>
              <a:rPr lang="en-US" sz="26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Traveled Route</a:t>
            </a:r>
          </a:p>
          <a:p>
            <a:pPr lvl="1">
              <a:defRPr/>
            </a:pPr>
            <a:r>
              <a:rPr lang="en-US" sz="26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MTU Feedback</a:t>
            </a:r>
          </a:p>
          <a:p>
            <a:pPr lvl="1">
              <a:defRPr/>
            </a:pPr>
            <a:endParaRPr lang="en-US" sz="2600" dirty="0" smtClean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7099300" cy="1143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r>
              <a:rPr lang="en-US" dirty="0" smtClean="0"/>
              <a:t>The Metrics We Care about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13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4/21/14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1812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260352"/>
            <a:ext cx="70993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  <a:sym typeface="Wingdings"/>
              </a:rPr>
              <a:t>Network Monitoring</a:t>
            </a:r>
          </a:p>
        </p:txBody>
      </p:sp>
      <p:sp>
        <p:nvSpPr>
          <p:cNvPr id="13313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Tx/>
              <a:buFont typeface="Arial"/>
              <a:buChar char="•"/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  <a:sym typeface="Wingdings"/>
              </a:rPr>
              <a:t>All networks do some form monitoring.  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  <a:sym typeface="Wingdings"/>
              </a:rPr>
              <a:t>Addresses needs of local staff for understanding state of the network</a:t>
            </a:r>
          </a:p>
          <a:p>
            <a:pPr lvl="2">
              <a:buClrTx/>
              <a:buFont typeface="Courier New"/>
              <a:buChar char="o"/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  <a:sym typeface="Wingdings"/>
              </a:rPr>
              <a:t>Would this information be useful to external users?</a:t>
            </a:r>
          </a:p>
          <a:p>
            <a:pPr lvl="2">
              <a:buClrTx/>
              <a:buFont typeface="Courier New"/>
              <a:buChar char="o"/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  <a:sym typeface="Wingdings"/>
              </a:rPr>
              <a:t>Can these tools function on a multi-domain basis?</a:t>
            </a:r>
          </a:p>
          <a:p>
            <a:pPr>
              <a:buClrTx/>
              <a:buFont typeface="Arial"/>
              <a:buChar char="•"/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  <a:sym typeface="Wingdings"/>
              </a:rPr>
              <a:t>Beyond passive methods, there are active tools.  </a:t>
            </a:r>
          </a:p>
          <a:p>
            <a:pPr lvl="2">
              <a:buClrTx/>
              <a:buFont typeface="Courier New"/>
              <a:buChar char="o"/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  <a:sym typeface="Wingdings"/>
              </a:rPr>
              <a:t>E.g. often we want a ‘throughput’ number.  Can we automate that idea?</a:t>
            </a:r>
          </a:p>
          <a:p>
            <a:pPr lvl="2">
              <a:buClrTx/>
              <a:buFont typeface="Courier New"/>
              <a:buChar char="o"/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  <a:sym typeface="Wingdings"/>
              </a:rPr>
              <a:t>Wouldn’t it be nice to get some sort of plot of performance over the course of a day?  Week?  Year?  Multiple endpoints?</a:t>
            </a:r>
          </a:p>
          <a:p>
            <a:pPr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  <a:sym typeface="Wingdings"/>
              </a:rPr>
              <a:t>Where is the “Measurement Middleware”? Something to allow for the easy exchange of metrics that are collected locally, on a global scale?</a:t>
            </a:r>
          </a:p>
          <a:p>
            <a:pPr>
              <a:defRPr/>
            </a:pPr>
            <a:endParaRPr lang="en-US" sz="2800" dirty="0" smtClean="0">
              <a:latin typeface="Calibri" charset="0"/>
              <a:ea typeface="ＭＳ Ｐゴシック" charset="0"/>
              <a:cs typeface="ＭＳ Ｐゴシック" charset="0"/>
              <a:sym typeface="Wingdings"/>
            </a:endParaRPr>
          </a:p>
          <a:p>
            <a:pPr>
              <a:defRPr/>
            </a:pP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 smtClean="0"/>
              <a:pPr>
                <a:defRPr/>
              </a:pPr>
              <a:t>14</a:t>
            </a:fld>
            <a:r>
              <a:rPr lang="en-US" sz="800" dirty="0" smtClean="0"/>
              <a:t> – ESnet Science Engagement </a:t>
            </a:r>
            <a:r>
              <a:rPr lang="en-US" sz="800" dirty="0"/>
              <a:t>(</a:t>
            </a:r>
            <a:r>
              <a:rPr lang="en-US" sz="800" dirty="0">
                <a:hlinkClick r:id="rId3"/>
              </a:rPr>
              <a:t>engage@es.net</a:t>
            </a:r>
            <a:r>
              <a:rPr lang="en-US" sz="800" dirty="0" smtClean="0"/>
              <a:t>) - </a:t>
            </a:r>
            <a:fld id="{087BE274-2920-464F-BD83-825BA3315F3E}" type="datetime1">
              <a:rPr lang="en-US" sz="800" smtClean="0"/>
              <a:pPr>
                <a:defRPr/>
              </a:pPr>
              <a:t>4/21/14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4608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Introduction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Ghost of </a:t>
            </a:r>
            <a:r>
              <a:rPr lang="en-US" dirty="0" err="1">
                <a:solidFill>
                  <a:srgbClr val="FF0000"/>
                </a:solidFill>
              </a:rPr>
              <a:t>perfSONAR</a:t>
            </a:r>
            <a:r>
              <a:rPr lang="en-US" dirty="0">
                <a:solidFill>
                  <a:srgbClr val="FF0000"/>
                </a:solidFill>
              </a:rPr>
              <a:t> Past</a:t>
            </a:r>
          </a:p>
          <a:p>
            <a:pPr>
              <a:buFont typeface="Arial"/>
              <a:buChar char="•"/>
            </a:pPr>
            <a:r>
              <a:rPr lang="en-US" dirty="0" err="1"/>
              <a:t>perfSONAR</a:t>
            </a:r>
            <a:r>
              <a:rPr lang="en-US" dirty="0"/>
              <a:t> Present</a:t>
            </a:r>
          </a:p>
          <a:p>
            <a:pPr>
              <a:buFont typeface="Arial"/>
              <a:buChar char="•"/>
            </a:pPr>
            <a:r>
              <a:rPr lang="en-US" dirty="0"/>
              <a:t>Use Cases</a:t>
            </a:r>
          </a:p>
          <a:p>
            <a:pPr>
              <a:buFont typeface="Arial"/>
              <a:buChar char="•"/>
            </a:pPr>
            <a:r>
              <a:rPr lang="en-US" dirty="0"/>
              <a:t>Future Directions &amp; Unfinished Business</a:t>
            </a:r>
          </a:p>
          <a:p>
            <a:pPr>
              <a:buFont typeface="Arial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15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4/21/14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1363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Ghost of </a:t>
            </a:r>
            <a:r>
              <a:rPr lang="en-US" dirty="0" err="1" smtClean="0"/>
              <a:t>perfSONAR</a:t>
            </a:r>
            <a:r>
              <a:rPr lang="en-US" dirty="0" smtClean="0"/>
              <a:t> Past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1800" dirty="0"/>
              <a:t>Internet2 Performance Evaluation and Review Framework (PERF</a:t>
            </a:r>
            <a:r>
              <a:rPr lang="en-US" sz="1800" dirty="0" smtClean="0"/>
              <a:t>) - ~2002</a:t>
            </a:r>
          </a:p>
          <a:p>
            <a:pPr marL="0" indent="0"/>
            <a:endParaRPr lang="en-US" dirty="0" smtClean="0">
              <a:solidFill>
                <a:srgbClr val="FF0000"/>
              </a:solidFill>
            </a:endParaRPr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16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4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4/21/14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24115"/>
              </p:ext>
            </p:extLst>
          </p:nvPr>
        </p:nvGraphicFramePr>
        <p:xfrm>
          <a:off x="1219200" y="2166409"/>
          <a:ext cx="7467600" cy="420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Visio" r:id="rId5" imgW="6429240" imgH="3620880" progId="Visio.Drawing.6">
                  <p:embed/>
                </p:oleObj>
              </mc:Choice>
              <mc:Fallback>
                <p:oleObj name="Visio" r:id="rId5" imgW="6429240" imgH="36208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166409"/>
                        <a:ext cx="7467600" cy="420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812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Ghost of </a:t>
            </a:r>
            <a:r>
              <a:rPr lang="en-US" dirty="0" err="1" smtClean="0"/>
              <a:t>perfSONAR</a:t>
            </a:r>
            <a:r>
              <a:rPr lang="en-US" dirty="0" smtClean="0"/>
              <a:t> Past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1800" dirty="0"/>
              <a:t>Internet2 Performance Evaluation and Review Framework (PERF) - ~2002</a:t>
            </a:r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17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4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4/21/14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532486"/>
              </p:ext>
            </p:extLst>
          </p:nvPr>
        </p:nvGraphicFramePr>
        <p:xfrm>
          <a:off x="1851025" y="2065865"/>
          <a:ext cx="7065963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Visio" r:id="rId5" imgW="7124040" imgH="4609440" progId="Visio.Drawing.6">
                  <p:embed/>
                </p:oleObj>
              </mc:Choice>
              <mc:Fallback>
                <p:oleObj name="Visio" r:id="rId5" imgW="7124040" imgH="46094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025" y="2065865"/>
                        <a:ext cx="7065963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1968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Ghost of </a:t>
            </a:r>
            <a:r>
              <a:rPr lang="en-US" dirty="0" err="1" smtClean="0"/>
              <a:t>perfSONAR</a:t>
            </a:r>
            <a:r>
              <a:rPr lang="en-US" dirty="0" smtClean="0"/>
              <a:t> Past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Internet2 E2E </a:t>
            </a:r>
            <a:r>
              <a:rPr lang="en-US" dirty="0" err="1" smtClean="0"/>
              <a:t>piPEs</a:t>
            </a:r>
            <a:r>
              <a:rPr lang="en-US" dirty="0"/>
              <a:t> (End-to-End Performance </a:t>
            </a:r>
            <a:r>
              <a:rPr lang="en-US" dirty="0" smtClean="0"/>
              <a:t>Initiatives </a:t>
            </a:r>
            <a:r>
              <a:rPr lang="en-US" dirty="0"/>
              <a:t>Performance Environment System</a:t>
            </a:r>
            <a:r>
              <a:rPr lang="en-US" dirty="0" smtClean="0"/>
              <a:t>) ~2003/2004</a:t>
            </a:r>
            <a:endParaRPr lang="en-US" dirty="0"/>
          </a:p>
          <a:p>
            <a:pPr>
              <a:buFont typeface="Arial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18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4/21/14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7" name="Picture 11" descr="C:\Documents and Settings\eboyd\My Documents\My Pictures\owamp_mod_Abilene_Labeled_Ma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64" y="2406826"/>
            <a:ext cx="6296836" cy="385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384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46075"/>
            <a:ext cx="6400800" cy="644525"/>
          </a:xfrm>
        </p:spPr>
        <p:txBody>
          <a:bodyPr/>
          <a:lstStyle/>
          <a:p>
            <a:r>
              <a:rPr lang="en-US" sz="3400" b="1">
                <a:solidFill>
                  <a:schemeClr val="bg1"/>
                </a:solidFill>
              </a:rPr>
              <a:t>Problem: Nobody</a:t>
            </a:r>
            <a:r>
              <a:rPr lang="ja-JP" altLang="en-US" sz="3400" b="1">
                <a:solidFill>
                  <a:schemeClr val="bg1"/>
                </a:solidFill>
                <a:latin typeface="Arial"/>
              </a:rPr>
              <a:t>’</a:t>
            </a:r>
            <a:r>
              <a:rPr lang="en-US" sz="3400" b="1">
                <a:solidFill>
                  <a:schemeClr val="bg1"/>
                </a:solidFill>
              </a:rPr>
              <a:t>s Fault</a:t>
            </a:r>
          </a:p>
        </p:txBody>
      </p:sp>
      <p:sp>
        <p:nvSpPr>
          <p:cNvPr id="985091" name="Oval 3"/>
          <p:cNvSpPr>
            <a:spLocks noChangeArrowheads="1"/>
          </p:cNvSpPr>
          <p:nvPr/>
        </p:nvSpPr>
        <p:spPr bwMode="auto">
          <a:xfrm>
            <a:off x="8726488" y="1411288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333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85092" name="Oval 4"/>
          <p:cNvSpPr>
            <a:spLocks noChangeArrowheads="1"/>
          </p:cNvSpPr>
          <p:nvPr/>
        </p:nvSpPr>
        <p:spPr bwMode="auto">
          <a:xfrm>
            <a:off x="684213" y="2325688"/>
            <a:ext cx="1473200" cy="96837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333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85093" name="Oval 5"/>
          <p:cNvSpPr>
            <a:spLocks noChangeArrowheads="1"/>
          </p:cNvSpPr>
          <p:nvPr/>
        </p:nvSpPr>
        <p:spPr bwMode="auto">
          <a:xfrm>
            <a:off x="160338" y="1571625"/>
            <a:ext cx="1419225" cy="949325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85094" name="Text Box 6"/>
          <p:cNvSpPr txBox="1">
            <a:spLocks noChangeArrowheads="1"/>
          </p:cNvSpPr>
          <p:nvPr/>
        </p:nvSpPr>
        <p:spPr bwMode="auto">
          <a:xfrm>
            <a:off x="373063" y="1808163"/>
            <a:ext cx="10937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prstClr val="black"/>
                </a:solidFill>
                <a:latin typeface="Times New Roman" charset="0"/>
                <a:ea typeface="+mn-ea"/>
                <a:cs typeface="+mn-cs"/>
              </a:rPr>
              <a:t>Applications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prstClr val="black"/>
                </a:solidFill>
                <a:latin typeface="Times New Roman" charset="0"/>
                <a:ea typeface="+mn-ea"/>
                <a:cs typeface="+mn-cs"/>
              </a:rPr>
              <a:t> Developer</a:t>
            </a:r>
          </a:p>
        </p:txBody>
      </p:sp>
      <p:grpSp>
        <p:nvGrpSpPr>
          <p:cNvPr id="985095" name="Group 7"/>
          <p:cNvGrpSpPr>
            <a:grpSpLocks/>
          </p:cNvGrpSpPr>
          <p:nvPr/>
        </p:nvGrpSpPr>
        <p:grpSpPr bwMode="auto">
          <a:xfrm>
            <a:off x="373063" y="2822575"/>
            <a:ext cx="1419225" cy="949325"/>
            <a:chOff x="1824" y="1588"/>
            <a:chExt cx="894" cy="598"/>
          </a:xfrm>
        </p:grpSpPr>
        <p:sp>
          <p:nvSpPr>
            <p:cNvPr id="985096" name="Oval 8"/>
            <p:cNvSpPr>
              <a:spLocks noChangeArrowheads="1"/>
            </p:cNvSpPr>
            <p:nvPr/>
          </p:nvSpPr>
          <p:spPr bwMode="auto">
            <a:xfrm>
              <a:off x="1824" y="1588"/>
              <a:ext cx="894" cy="59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5097" name="Text Box 9"/>
            <p:cNvSpPr txBox="1">
              <a:spLocks noChangeArrowheads="1"/>
            </p:cNvSpPr>
            <p:nvPr/>
          </p:nvSpPr>
          <p:spPr bwMode="auto">
            <a:xfrm>
              <a:off x="1901" y="1733"/>
              <a:ext cx="7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solidFill>
                    <a:prstClr val="black"/>
                  </a:solidFill>
                  <a:latin typeface="Times New Roman" charset="0"/>
                  <a:ea typeface="+mn-ea"/>
                  <a:cs typeface="+mn-cs"/>
                </a:rPr>
                <a:t>System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solidFill>
                    <a:prstClr val="black"/>
                  </a:solidFill>
                  <a:latin typeface="Times New Roman" charset="0"/>
                  <a:ea typeface="+mn-ea"/>
                  <a:cs typeface="+mn-cs"/>
                </a:rPr>
                <a:t> Administrator</a:t>
              </a:r>
            </a:p>
          </p:txBody>
        </p:sp>
      </p:grpSp>
      <p:grpSp>
        <p:nvGrpSpPr>
          <p:cNvPr id="985098" name="Group 10"/>
          <p:cNvGrpSpPr>
            <a:grpSpLocks/>
          </p:cNvGrpSpPr>
          <p:nvPr/>
        </p:nvGrpSpPr>
        <p:grpSpPr bwMode="auto">
          <a:xfrm>
            <a:off x="1828800" y="2103438"/>
            <a:ext cx="1419225" cy="949325"/>
            <a:chOff x="1824" y="1588"/>
            <a:chExt cx="894" cy="598"/>
          </a:xfrm>
        </p:grpSpPr>
        <p:sp>
          <p:nvSpPr>
            <p:cNvPr id="985099" name="Oval 11"/>
            <p:cNvSpPr>
              <a:spLocks noChangeArrowheads="1"/>
            </p:cNvSpPr>
            <p:nvPr/>
          </p:nvSpPr>
          <p:spPr bwMode="auto">
            <a:xfrm>
              <a:off x="1824" y="1588"/>
              <a:ext cx="894" cy="59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5100" name="Text Box 12"/>
            <p:cNvSpPr txBox="1">
              <a:spLocks noChangeArrowheads="1"/>
            </p:cNvSpPr>
            <p:nvPr/>
          </p:nvSpPr>
          <p:spPr bwMode="auto">
            <a:xfrm>
              <a:off x="1901" y="1733"/>
              <a:ext cx="7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solidFill>
                    <a:prstClr val="black"/>
                  </a:solidFill>
                  <a:latin typeface="Times New Roman" charset="0"/>
                  <a:ea typeface="+mn-ea"/>
                  <a:cs typeface="+mn-cs"/>
                </a:rPr>
                <a:t>LAN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solidFill>
                    <a:prstClr val="black"/>
                  </a:solidFill>
                  <a:latin typeface="Times New Roman" charset="0"/>
                  <a:ea typeface="+mn-ea"/>
                  <a:cs typeface="+mn-cs"/>
                </a:rPr>
                <a:t> Administrator</a:t>
              </a:r>
            </a:p>
          </p:txBody>
        </p:sp>
      </p:grpSp>
      <p:grpSp>
        <p:nvGrpSpPr>
          <p:cNvPr id="985101" name="Group 13"/>
          <p:cNvGrpSpPr>
            <a:grpSpLocks/>
          </p:cNvGrpSpPr>
          <p:nvPr/>
        </p:nvGrpSpPr>
        <p:grpSpPr bwMode="auto">
          <a:xfrm>
            <a:off x="2130425" y="3297238"/>
            <a:ext cx="1419225" cy="949325"/>
            <a:chOff x="1824" y="1588"/>
            <a:chExt cx="894" cy="598"/>
          </a:xfrm>
        </p:grpSpPr>
        <p:sp>
          <p:nvSpPr>
            <p:cNvPr id="985102" name="Oval 14"/>
            <p:cNvSpPr>
              <a:spLocks noChangeArrowheads="1"/>
            </p:cNvSpPr>
            <p:nvPr/>
          </p:nvSpPr>
          <p:spPr bwMode="auto">
            <a:xfrm>
              <a:off x="1824" y="1588"/>
              <a:ext cx="894" cy="59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5103" name="Text Box 15"/>
            <p:cNvSpPr txBox="1">
              <a:spLocks noChangeArrowheads="1"/>
            </p:cNvSpPr>
            <p:nvPr/>
          </p:nvSpPr>
          <p:spPr bwMode="auto">
            <a:xfrm>
              <a:off x="1962" y="1733"/>
              <a:ext cx="65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solidFill>
                    <a:prstClr val="black"/>
                  </a:solidFill>
                  <a:latin typeface="Times New Roman" charset="0"/>
                  <a:ea typeface="+mn-ea"/>
                  <a:cs typeface="+mn-cs"/>
                </a:rPr>
                <a:t>Campus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solidFill>
                    <a:prstClr val="black"/>
                  </a:solidFill>
                  <a:latin typeface="Times New Roman" charset="0"/>
                  <a:ea typeface="+mn-ea"/>
                  <a:cs typeface="+mn-cs"/>
                </a:rPr>
                <a:t>Networking</a:t>
              </a:r>
            </a:p>
          </p:txBody>
        </p:sp>
      </p:grpSp>
      <p:grpSp>
        <p:nvGrpSpPr>
          <p:cNvPr id="985104" name="Group 16"/>
          <p:cNvGrpSpPr>
            <a:grpSpLocks/>
          </p:cNvGrpSpPr>
          <p:nvPr/>
        </p:nvGrpSpPr>
        <p:grpSpPr bwMode="auto">
          <a:xfrm>
            <a:off x="2538413" y="4491038"/>
            <a:ext cx="1419225" cy="949325"/>
            <a:chOff x="1824" y="1588"/>
            <a:chExt cx="894" cy="598"/>
          </a:xfrm>
        </p:grpSpPr>
        <p:sp>
          <p:nvSpPr>
            <p:cNvPr id="985105" name="Oval 17"/>
            <p:cNvSpPr>
              <a:spLocks noChangeArrowheads="1"/>
            </p:cNvSpPr>
            <p:nvPr/>
          </p:nvSpPr>
          <p:spPr bwMode="auto">
            <a:xfrm>
              <a:off x="1824" y="1588"/>
              <a:ext cx="894" cy="59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5106" name="Text Box 18"/>
            <p:cNvSpPr txBox="1">
              <a:spLocks noChangeArrowheads="1"/>
            </p:cNvSpPr>
            <p:nvPr/>
          </p:nvSpPr>
          <p:spPr bwMode="auto">
            <a:xfrm>
              <a:off x="2036" y="1733"/>
              <a:ext cx="5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solidFill>
                    <a:prstClr val="black"/>
                  </a:solidFill>
                  <a:latin typeface="Times New Roman" charset="0"/>
                  <a:ea typeface="+mn-ea"/>
                  <a:cs typeface="+mn-cs"/>
                </a:rPr>
                <a:t>Gigapop</a:t>
              </a:r>
            </a:p>
          </p:txBody>
        </p:sp>
      </p:grpSp>
      <p:grpSp>
        <p:nvGrpSpPr>
          <p:cNvPr id="985107" name="Group 19"/>
          <p:cNvGrpSpPr>
            <a:grpSpLocks/>
          </p:cNvGrpSpPr>
          <p:nvPr/>
        </p:nvGrpSpPr>
        <p:grpSpPr bwMode="auto">
          <a:xfrm>
            <a:off x="4981575" y="4491038"/>
            <a:ext cx="1419225" cy="949325"/>
            <a:chOff x="1824" y="1588"/>
            <a:chExt cx="894" cy="598"/>
          </a:xfrm>
        </p:grpSpPr>
        <p:sp>
          <p:nvSpPr>
            <p:cNvPr id="985108" name="Oval 20"/>
            <p:cNvSpPr>
              <a:spLocks noChangeArrowheads="1"/>
            </p:cNvSpPr>
            <p:nvPr/>
          </p:nvSpPr>
          <p:spPr bwMode="auto">
            <a:xfrm>
              <a:off x="1824" y="1588"/>
              <a:ext cx="894" cy="59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5109" name="Text Box 21"/>
            <p:cNvSpPr txBox="1">
              <a:spLocks noChangeArrowheads="1"/>
            </p:cNvSpPr>
            <p:nvPr/>
          </p:nvSpPr>
          <p:spPr bwMode="auto">
            <a:xfrm>
              <a:off x="2036" y="1733"/>
              <a:ext cx="5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solidFill>
                    <a:prstClr val="black"/>
                  </a:solidFill>
                  <a:latin typeface="Times New Roman" charset="0"/>
                  <a:ea typeface="+mn-ea"/>
                  <a:cs typeface="+mn-cs"/>
                </a:rPr>
                <a:t>Gigapop</a:t>
              </a:r>
            </a:p>
          </p:txBody>
        </p:sp>
      </p:grpSp>
      <p:grpSp>
        <p:nvGrpSpPr>
          <p:cNvPr id="985110" name="Group 22"/>
          <p:cNvGrpSpPr>
            <a:grpSpLocks/>
          </p:cNvGrpSpPr>
          <p:nvPr/>
        </p:nvGrpSpPr>
        <p:grpSpPr bwMode="auto">
          <a:xfrm>
            <a:off x="3671888" y="5319713"/>
            <a:ext cx="1419225" cy="949325"/>
            <a:chOff x="1824" y="1588"/>
            <a:chExt cx="894" cy="598"/>
          </a:xfrm>
        </p:grpSpPr>
        <p:sp>
          <p:nvSpPr>
            <p:cNvPr id="985111" name="Oval 23"/>
            <p:cNvSpPr>
              <a:spLocks noChangeArrowheads="1"/>
            </p:cNvSpPr>
            <p:nvPr/>
          </p:nvSpPr>
          <p:spPr bwMode="auto">
            <a:xfrm>
              <a:off x="1824" y="1588"/>
              <a:ext cx="894" cy="59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5112" name="Text Box 24"/>
            <p:cNvSpPr txBox="1">
              <a:spLocks noChangeArrowheads="1"/>
            </p:cNvSpPr>
            <p:nvPr/>
          </p:nvSpPr>
          <p:spPr bwMode="auto">
            <a:xfrm>
              <a:off x="2004" y="1733"/>
              <a:ext cx="56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solidFill>
                    <a:prstClr val="black"/>
                  </a:solidFill>
                  <a:latin typeface="Times New Roman" charset="0"/>
                  <a:ea typeface="+mn-ea"/>
                  <a:cs typeface="+mn-cs"/>
                </a:rPr>
                <a:t>Backbone</a:t>
              </a:r>
            </a:p>
          </p:txBody>
        </p:sp>
      </p:grpSp>
      <p:grpSp>
        <p:nvGrpSpPr>
          <p:cNvPr id="985113" name="Group 25"/>
          <p:cNvGrpSpPr>
            <a:grpSpLocks/>
          </p:cNvGrpSpPr>
          <p:nvPr/>
        </p:nvGrpSpPr>
        <p:grpSpPr bwMode="auto">
          <a:xfrm>
            <a:off x="5405438" y="3271838"/>
            <a:ext cx="1419225" cy="949325"/>
            <a:chOff x="1824" y="1588"/>
            <a:chExt cx="894" cy="598"/>
          </a:xfrm>
        </p:grpSpPr>
        <p:sp>
          <p:nvSpPr>
            <p:cNvPr id="985114" name="Oval 26"/>
            <p:cNvSpPr>
              <a:spLocks noChangeArrowheads="1"/>
            </p:cNvSpPr>
            <p:nvPr/>
          </p:nvSpPr>
          <p:spPr bwMode="auto">
            <a:xfrm>
              <a:off x="1824" y="1588"/>
              <a:ext cx="894" cy="59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5115" name="Text Box 27"/>
            <p:cNvSpPr txBox="1">
              <a:spLocks noChangeArrowheads="1"/>
            </p:cNvSpPr>
            <p:nvPr/>
          </p:nvSpPr>
          <p:spPr bwMode="auto">
            <a:xfrm>
              <a:off x="1962" y="1733"/>
              <a:ext cx="65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solidFill>
                    <a:prstClr val="black"/>
                  </a:solidFill>
                  <a:latin typeface="Times New Roman" charset="0"/>
                  <a:ea typeface="+mn-ea"/>
                  <a:cs typeface="+mn-cs"/>
                </a:rPr>
                <a:t>Campus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solidFill>
                    <a:prstClr val="black"/>
                  </a:solidFill>
                  <a:latin typeface="Times New Roman" charset="0"/>
                  <a:ea typeface="+mn-ea"/>
                  <a:cs typeface="+mn-cs"/>
                </a:rPr>
                <a:t>Networking</a:t>
              </a:r>
            </a:p>
          </p:txBody>
        </p:sp>
      </p:grpSp>
      <p:grpSp>
        <p:nvGrpSpPr>
          <p:cNvPr id="985116" name="Group 28"/>
          <p:cNvGrpSpPr>
            <a:grpSpLocks/>
          </p:cNvGrpSpPr>
          <p:nvPr/>
        </p:nvGrpSpPr>
        <p:grpSpPr bwMode="auto">
          <a:xfrm>
            <a:off x="5948363" y="2103438"/>
            <a:ext cx="1419225" cy="949325"/>
            <a:chOff x="1824" y="1588"/>
            <a:chExt cx="894" cy="598"/>
          </a:xfrm>
        </p:grpSpPr>
        <p:sp>
          <p:nvSpPr>
            <p:cNvPr id="985117" name="Oval 29"/>
            <p:cNvSpPr>
              <a:spLocks noChangeArrowheads="1"/>
            </p:cNvSpPr>
            <p:nvPr/>
          </p:nvSpPr>
          <p:spPr bwMode="auto">
            <a:xfrm>
              <a:off x="1824" y="1588"/>
              <a:ext cx="894" cy="59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5118" name="Text Box 30"/>
            <p:cNvSpPr txBox="1">
              <a:spLocks noChangeArrowheads="1"/>
            </p:cNvSpPr>
            <p:nvPr/>
          </p:nvSpPr>
          <p:spPr bwMode="auto">
            <a:xfrm>
              <a:off x="1901" y="1733"/>
              <a:ext cx="7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solidFill>
                    <a:prstClr val="black"/>
                  </a:solidFill>
                  <a:latin typeface="Times New Roman" charset="0"/>
                  <a:ea typeface="+mn-ea"/>
                  <a:cs typeface="+mn-cs"/>
                </a:rPr>
                <a:t>LAN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solidFill>
                    <a:prstClr val="black"/>
                  </a:solidFill>
                  <a:latin typeface="Times New Roman" charset="0"/>
                  <a:ea typeface="+mn-ea"/>
                  <a:cs typeface="+mn-cs"/>
                </a:rPr>
                <a:t> Administrator</a:t>
              </a:r>
            </a:p>
          </p:txBody>
        </p:sp>
      </p:grpSp>
      <p:grpSp>
        <p:nvGrpSpPr>
          <p:cNvPr id="985119" name="Group 31"/>
          <p:cNvGrpSpPr>
            <a:grpSpLocks/>
          </p:cNvGrpSpPr>
          <p:nvPr/>
        </p:nvGrpSpPr>
        <p:grpSpPr bwMode="auto">
          <a:xfrm>
            <a:off x="7121525" y="2974975"/>
            <a:ext cx="1419225" cy="949325"/>
            <a:chOff x="1824" y="1588"/>
            <a:chExt cx="894" cy="598"/>
          </a:xfrm>
        </p:grpSpPr>
        <p:sp>
          <p:nvSpPr>
            <p:cNvPr id="985120" name="Oval 32"/>
            <p:cNvSpPr>
              <a:spLocks noChangeArrowheads="1"/>
            </p:cNvSpPr>
            <p:nvPr/>
          </p:nvSpPr>
          <p:spPr bwMode="auto">
            <a:xfrm>
              <a:off x="1824" y="1588"/>
              <a:ext cx="894" cy="59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5121" name="Text Box 33"/>
            <p:cNvSpPr txBox="1">
              <a:spLocks noChangeArrowheads="1"/>
            </p:cNvSpPr>
            <p:nvPr/>
          </p:nvSpPr>
          <p:spPr bwMode="auto">
            <a:xfrm>
              <a:off x="1901" y="1733"/>
              <a:ext cx="7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solidFill>
                    <a:prstClr val="black"/>
                  </a:solidFill>
                  <a:latin typeface="Times New Roman" charset="0"/>
                  <a:ea typeface="+mn-ea"/>
                  <a:cs typeface="+mn-cs"/>
                </a:rPr>
                <a:t>System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solidFill>
                    <a:prstClr val="black"/>
                  </a:solidFill>
                  <a:latin typeface="Times New Roman" charset="0"/>
                  <a:ea typeface="+mn-ea"/>
                  <a:cs typeface="+mn-cs"/>
                </a:rPr>
                <a:t> Administrator</a:t>
              </a:r>
            </a:p>
          </p:txBody>
        </p:sp>
      </p:grpSp>
      <p:sp>
        <p:nvSpPr>
          <p:cNvPr id="985122" name="Oval 34"/>
          <p:cNvSpPr>
            <a:spLocks noChangeArrowheads="1"/>
          </p:cNvSpPr>
          <p:nvPr/>
        </p:nvSpPr>
        <p:spPr bwMode="auto">
          <a:xfrm>
            <a:off x="7529513" y="1571625"/>
            <a:ext cx="1419225" cy="949325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85123" name="Text Box 35"/>
          <p:cNvSpPr txBox="1">
            <a:spLocks noChangeArrowheads="1"/>
          </p:cNvSpPr>
          <p:nvPr/>
        </p:nvSpPr>
        <p:spPr bwMode="auto">
          <a:xfrm>
            <a:off x="7742238" y="1808163"/>
            <a:ext cx="10937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prstClr val="black"/>
                </a:solidFill>
                <a:latin typeface="Times New Roman" charset="0"/>
                <a:ea typeface="+mn-ea"/>
                <a:cs typeface="+mn-cs"/>
              </a:rPr>
              <a:t>Applications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prstClr val="black"/>
                </a:solidFill>
                <a:latin typeface="Times New Roman" charset="0"/>
                <a:ea typeface="+mn-ea"/>
                <a:cs typeface="+mn-cs"/>
              </a:rPr>
              <a:t> Developer</a:t>
            </a:r>
          </a:p>
        </p:txBody>
      </p:sp>
      <p:sp>
        <p:nvSpPr>
          <p:cNvPr id="985124" name="Line 36"/>
          <p:cNvSpPr>
            <a:spLocks noChangeShapeType="1"/>
          </p:cNvSpPr>
          <p:nvPr/>
        </p:nvSpPr>
        <p:spPr bwMode="auto">
          <a:xfrm>
            <a:off x="931863" y="2520950"/>
            <a:ext cx="44450" cy="301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85125" name="Line 37"/>
          <p:cNvSpPr>
            <a:spLocks noChangeShapeType="1"/>
          </p:cNvSpPr>
          <p:nvPr/>
        </p:nvSpPr>
        <p:spPr bwMode="auto">
          <a:xfrm flipV="1">
            <a:off x="1579563" y="2822575"/>
            <a:ext cx="371475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85126" name="Line 38"/>
          <p:cNvSpPr>
            <a:spLocks noChangeShapeType="1"/>
          </p:cNvSpPr>
          <p:nvPr/>
        </p:nvSpPr>
        <p:spPr bwMode="auto">
          <a:xfrm>
            <a:off x="2538413" y="3052763"/>
            <a:ext cx="125412" cy="244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85127" name="Line 39"/>
          <p:cNvSpPr>
            <a:spLocks noChangeShapeType="1"/>
          </p:cNvSpPr>
          <p:nvPr/>
        </p:nvSpPr>
        <p:spPr bwMode="auto">
          <a:xfrm>
            <a:off x="2874963" y="4246563"/>
            <a:ext cx="125412" cy="244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85128" name="Line 40"/>
          <p:cNvSpPr>
            <a:spLocks noChangeShapeType="1"/>
          </p:cNvSpPr>
          <p:nvPr/>
        </p:nvSpPr>
        <p:spPr bwMode="auto">
          <a:xfrm>
            <a:off x="3671888" y="5319713"/>
            <a:ext cx="171450" cy="12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85129" name="Line 41"/>
          <p:cNvSpPr>
            <a:spLocks noChangeShapeType="1"/>
          </p:cNvSpPr>
          <p:nvPr/>
        </p:nvSpPr>
        <p:spPr bwMode="auto">
          <a:xfrm flipV="1">
            <a:off x="4854575" y="5202238"/>
            <a:ext cx="236538" cy="238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85130" name="Line 42"/>
          <p:cNvSpPr>
            <a:spLocks noChangeShapeType="1"/>
          </p:cNvSpPr>
          <p:nvPr/>
        </p:nvSpPr>
        <p:spPr bwMode="auto">
          <a:xfrm flipV="1">
            <a:off x="5624513" y="4197350"/>
            <a:ext cx="323850" cy="2936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85131" name="Line 43"/>
          <p:cNvSpPr>
            <a:spLocks noChangeShapeType="1"/>
          </p:cNvSpPr>
          <p:nvPr/>
        </p:nvSpPr>
        <p:spPr bwMode="auto">
          <a:xfrm flipV="1">
            <a:off x="6400800" y="3052763"/>
            <a:ext cx="257175" cy="244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85132" name="Line 44"/>
          <p:cNvSpPr>
            <a:spLocks noChangeShapeType="1"/>
          </p:cNvSpPr>
          <p:nvPr/>
        </p:nvSpPr>
        <p:spPr bwMode="auto">
          <a:xfrm>
            <a:off x="7121525" y="2974975"/>
            <a:ext cx="246063" cy="777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85133" name="Line 45"/>
          <p:cNvSpPr>
            <a:spLocks noChangeShapeType="1"/>
          </p:cNvSpPr>
          <p:nvPr/>
        </p:nvSpPr>
        <p:spPr bwMode="auto">
          <a:xfrm flipV="1">
            <a:off x="7945438" y="2520950"/>
            <a:ext cx="168275" cy="454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85134" name="Text Box 46"/>
          <p:cNvSpPr txBox="1">
            <a:spLocks noChangeArrowheads="1"/>
          </p:cNvSpPr>
          <p:nvPr/>
        </p:nvSpPr>
        <p:spPr bwMode="auto">
          <a:xfrm>
            <a:off x="61913" y="5026025"/>
            <a:ext cx="335121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prstClr val="black"/>
                </a:solidFill>
                <a:latin typeface="Times New Roman" charset="0"/>
                <a:ea typeface="+mn-ea"/>
                <a:cs typeface="+mn-cs"/>
              </a:rPr>
              <a:t>How do you solve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prstClr val="black"/>
                </a:solidFill>
                <a:latin typeface="Times New Roman" charset="0"/>
                <a:ea typeface="+mn-ea"/>
                <a:cs typeface="+mn-cs"/>
              </a:rPr>
              <a:t>a problem along a path?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rgbClr val="4F81BD"/>
                </a:solidFill>
                <a:latin typeface="Times New Roman" charset="0"/>
                <a:ea typeface="+mn-ea"/>
                <a:cs typeface="+mn-cs"/>
              </a:rPr>
              <a:t>Everyone says it 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rgbClr val="4F81BD"/>
                </a:solidFill>
                <a:latin typeface="Times New Roman" charset="0"/>
                <a:ea typeface="+mn-ea"/>
                <a:cs typeface="+mn-cs"/>
              </a:rPr>
              <a:t>working fine!</a:t>
            </a:r>
          </a:p>
        </p:txBody>
      </p:sp>
      <p:sp>
        <p:nvSpPr>
          <p:cNvPr id="985135" name="Text Box 47"/>
          <p:cNvSpPr txBox="1">
            <a:spLocks noChangeArrowheads="1"/>
          </p:cNvSpPr>
          <p:nvPr/>
        </p:nvSpPr>
        <p:spPr bwMode="auto">
          <a:xfrm>
            <a:off x="1603375" y="1085850"/>
            <a:ext cx="2568575" cy="971550"/>
          </a:xfrm>
          <a:prstGeom prst="rect">
            <a:avLst/>
          </a:prstGeom>
          <a:solidFill>
            <a:srgbClr val="FFFFFF"/>
          </a:solidFill>
          <a:ln w="254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prstClr val="black"/>
                </a:solidFill>
                <a:latin typeface="Times New Roman" charset="0"/>
                <a:ea typeface="+mn-ea"/>
                <a:cs typeface="+mn-cs"/>
              </a:rPr>
              <a:t>Hey, this is not working right!</a:t>
            </a:r>
          </a:p>
        </p:txBody>
      </p:sp>
      <p:sp>
        <p:nvSpPr>
          <p:cNvPr id="985136" name="Line 48"/>
          <p:cNvSpPr>
            <a:spLocks noChangeShapeType="1"/>
          </p:cNvSpPr>
          <p:nvPr/>
        </p:nvSpPr>
        <p:spPr bwMode="auto">
          <a:xfrm flipH="1">
            <a:off x="1181100" y="1571625"/>
            <a:ext cx="422275" cy="236538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85137" name="Text Box 49"/>
          <p:cNvSpPr txBox="1">
            <a:spLocks noChangeArrowheads="1"/>
          </p:cNvSpPr>
          <p:nvPr/>
        </p:nvSpPr>
        <p:spPr bwMode="auto">
          <a:xfrm>
            <a:off x="495300" y="4044950"/>
            <a:ext cx="1524000" cy="606425"/>
          </a:xfrm>
          <a:prstGeom prst="rect">
            <a:avLst/>
          </a:prstGeom>
          <a:solidFill>
            <a:srgbClr val="FFFFFF"/>
          </a:solidFill>
          <a:ln w="254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prstClr val="black"/>
                </a:solidFill>
                <a:latin typeface="Times New Roman" charset="0"/>
                <a:ea typeface="+mn-ea"/>
                <a:cs typeface="+mn-cs"/>
              </a:rPr>
              <a:t>The computer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prstClr val="black"/>
                </a:solidFill>
                <a:latin typeface="Times New Roman" charset="0"/>
                <a:ea typeface="+mn-ea"/>
                <a:cs typeface="+mn-cs"/>
              </a:rPr>
              <a:t>Is working OK</a:t>
            </a:r>
          </a:p>
        </p:txBody>
      </p:sp>
      <p:sp>
        <p:nvSpPr>
          <p:cNvPr id="985138" name="Line 50"/>
          <p:cNvSpPr>
            <a:spLocks noChangeShapeType="1"/>
          </p:cNvSpPr>
          <p:nvPr/>
        </p:nvSpPr>
        <p:spPr bwMode="auto">
          <a:xfrm flipH="1" flipV="1">
            <a:off x="1181100" y="3570288"/>
            <a:ext cx="166688" cy="474662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985139" name="Group 51"/>
          <p:cNvGrpSpPr>
            <a:grpSpLocks/>
          </p:cNvGrpSpPr>
          <p:nvPr/>
        </p:nvGrpSpPr>
        <p:grpSpPr bwMode="auto">
          <a:xfrm>
            <a:off x="3000375" y="2244725"/>
            <a:ext cx="2557463" cy="606425"/>
            <a:chOff x="744" y="757"/>
            <a:chExt cx="1759" cy="382"/>
          </a:xfrm>
        </p:grpSpPr>
        <p:sp>
          <p:nvSpPr>
            <p:cNvPr id="985140" name="Text Box 52"/>
            <p:cNvSpPr txBox="1">
              <a:spLocks noChangeArrowheads="1"/>
            </p:cNvSpPr>
            <p:nvPr/>
          </p:nvSpPr>
          <p:spPr bwMode="auto">
            <a:xfrm>
              <a:off x="1129" y="757"/>
              <a:ext cx="1374" cy="22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solidFill>
                    <a:prstClr val="black"/>
                  </a:solidFill>
                  <a:latin typeface="Times New Roman" charset="0"/>
                  <a:ea typeface="+mn-ea"/>
                  <a:cs typeface="+mn-cs"/>
                </a:rPr>
                <a:t>Talk to the other guys</a:t>
              </a:r>
            </a:p>
          </p:txBody>
        </p:sp>
        <p:sp>
          <p:nvSpPr>
            <p:cNvPr id="985141" name="Line 53"/>
            <p:cNvSpPr>
              <a:spLocks noChangeShapeType="1"/>
            </p:cNvSpPr>
            <p:nvPr/>
          </p:nvSpPr>
          <p:spPr bwMode="auto">
            <a:xfrm flipH="1">
              <a:off x="744" y="990"/>
              <a:ext cx="385" cy="149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85142" name="Group 54"/>
          <p:cNvGrpSpPr>
            <a:grpSpLocks/>
          </p:cNvGrpSpPr>
          <p:nvPr/>
        </p:nvGrpSpPr>
        <p:grpSpPr bwMode="auto">
          <a:xfrm>
            <a:off x="2874963" y="2901950"/>
            <a:ext cx="1912937" cy="606425"/>
            <a:chOff x="744" y="757"/>
            <a:chExt cx="1205" cy="382"/>
          </a:xfrm>
        </p:grpSpPr>
        <p:sp>
          <p:nvSpPr>
            <p:cNvPr id="985143" name="Text Box 55"/>
            <p:cNvSpPr txBox="1">
              <a:spLocks noChangeArrowheads="1"/>
            </p:cNvSpPr>
            <p:nvPr/>
          </p:nvSpPr>
          <p:spPr bwMode="auto">
            <a:xfrm>
              <a:off x="1129" y="757"/>
              <a:ext cx="820" cy="38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solidFill>
                    <a:prstClr val="black"/>
                  </a:solidFill>
                  <a:latin typeface="Times New Roman" charset="0"/>
                  <a:ea typeface="+mn-ea"/>
                  <a:cs typeface="+mn-cs"/>
                </a:rPr>
                <a:t>Everything is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solidFill>
                    <a:prstClr val="black"/>
                  </a:solidFill>
                  <a:latin typeface="Times New Roman" charset="0"/>
                  <a:ea typeface="+mn-ea"/>
                  <a:cs typeface="+mn-cs"/>
                </a:rPr>
                <a:t>AOK</a:t>
              </a:r>
            </a:p>
          </p:txBody>
        </p:sp>
        <p:sp>
          <p:nvSpPr>
            <p:cNvPr id="985144" name="Line 56"/>
            <p:cNvSpPr>
              <a:spLocks noChangeShapeType="1"/>
            </p:cNvSpPr>
            <p:nvPr/>
          </p:nvSpPr>
          <p:spPr bwMode="auto">
            <a:xfrm flipH="1">
              <a:off x="744" y="990"/>
              <a:ext cx="385" cy="149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85145" name="Group 57"/>
          <p:cNvGrpSpPr>
            <a:grpSpLocks/>
          </p:cNvGrpSpPr>
          <p:nvPr/>
        </p:nvGrpSpPr>
        <p:grpSpPr bwMode="auto">
          <a:xfrm>
            <a:off x="3265488" y="4044950"/>
            <a:ext cx="1716087" cy="606425"/>
            <a:chOff x="744" y="757"/>
            <a:chExt cx="1081" cy="382"/>
          </a:xfrm>
        </p:grpSpPr>
        <p:sp>
          <p:nvSpPr>
            <p:cNvPr id="985146" name="Text Box 58"/>
            <p:cNvSpPr txBox="1">
              <a:spLocks noChangeArrowheads="1"/>
            </p:cNvSpPr>
            <p:nvPr/>
          </p:nvSpPr>
          <p:spPr bwMode="auto">
            <a:xfrm>
              <a:off x="1129" y="757"/>
              <a:ext cx="696" cy="38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solidFill>
                    <a:prstClr val="black"/>
                  </a:solidFill>
                  <a:latin typeface="Times New Roman" charset="0"/>
                  <a:ea typeface="+mn-ea"/>
                  <a:cs typeface="+mn-cs"/>
                </a:rPr>
                <a:t>No other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solidFill>
                    <a:prstClr val="black"/>
                  </a:solidFill>
                  <a:latin typeface="Times New Roman" charset="0"/>
                  <a:ea typeface="+mn-ea"/>
                  <a:cs typeface="+mn-cs"/>
                </a:rPr>
                <a:t>complaints</a:t>
              </a:r>
            </a:p>
          </p:txBody>
        </p:sp>
        <p:sp>
          <p:nvSpPr>
            <p:cNvPr id="985147" name="Line 59"/>
            <p:cNvSpPr>
              <a:spLocks noChangeShapeType="1"/>
            </p:cNvSpPr>
            <p:nvPr/>
          </p:nvSpPr>
          <p:spPr bwMode="auto">
            <a:xfrm flipH="1">
              <a:off x="744" y="990"/>
              <a:ext cx="385" cy="149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85148" name="Text Box 60"/>
          <p:cNvSpPr txBox="1">
            <a:spLocks noChangeArrowheads="1"/>
          </p:cNvSpPr>
          <p:nvPr/>
        </p:nvSpPr>
        <p:spPr bwMode="auto">
          <a:xfrm>
            <a:off x="5087938" y="6140450"/>
            <a:ext cx="2609850" cy="361950"/>
          </a:xfrm>
          <a:prstGeom prst="rect">
            <a:avLst/>
          </a:prstGeom>
          <a:solidFill>
            <a:srgbClr val="FFFFFF"/>
          </a:solidFill>
          <a:ln w="254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prstClr val="black"/>
                </a:solidFill>
                <a:latin typeface="Times New Roman" charset="0"/>
                <a:ea typeface="+mn-ea"/>
                <a:cs typeface="+mn-cs"/>
              </a:rPr>
              <a:t>The network is lightly loaded</a:t>
            </a:r>
          </a:p>
        </p:txBody>
      </p:sp>
      <p:sp>
        <p:nvSpPr>
          <p:cNvPr id="985149" name="Line 61"/>
          <p:cNvSpPr>
            <a:spLocks noChangeShapeType="1"/>
          </p:cNvSpPr>
          <p:nvPr/>
        </p:nvSpPr>
        <p:spPr bwMode="auto">
          <a:xfrm flipH="1" flipV="1">
            <a:off x="4478338" y="5854700"/>
            <a:ext cx="609600" cy="414338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85150" name="Text Box 62"/>
          <p:cNvSpPr txBox="1">
            <a:spLocks noChangeArrowheads="1"/>
          </p:cNvSpPr>
          <p:nvPr/>
        </p:nvSpPr>
        <p:spPr bwMode="auto">
          <a:xfrm>
            <a:off x="6496050" y="4484688"/>
            <a:ext cx="1274763" cy="606425"/>
          </a:xfrm>
          <a:prstGeom prst="rect">
            <a:avLst/>
          </a:prstGeom>
          <a:solidFill>
            <a:srgbClr val="FFFFFF"/>
          </a:solidFill>
          <a:ln w="254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prstClr val="black"/>
                </a:solidFill>
                <a:latin typeface="Times New Roman" charset="0"/>
                <a:ea typeface="+mn-ea"/>
                <a:cs typeface="+mn-cs"/>
              </a:rPr>
              <a:t>All the lights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prstClr val="black"/>
                </a:solidFill>
                <a:latin typeface="Times New Roman" charset="0"/>
                <a:ea typeface="+mn-ea"/>
                <a:cs typeface="+mn-cs"/>
              </a:rPr>
              <a:t> are green</a:t>
            </a:r>
          </a:p>
        </p:txBody>
      </p:sp>
      <p:sp>
        <p:nvSpPr>
          <p:cNvPr id="985151" name="Line 63"/>
          <p:cNvSpPr>
            <a:spLocks noChangeShapeType="1"/>
          </p:cNvSpPr>
          <p:nvPr/>
        </p:nvSpPr>
        <p:spPr bwMode="auto">
          <a:xfrm flipH="1" flipV="1">
            <a:off x="6232525" y="4044950"/>
            <a:ext cx="425450" cy="439738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85152" name="Text Box 64"/>
          <p:cNvSpPr txBox="1">
            <a:spLocks noChangeArrowheads="1"/>
          </p:cNvSpPr>
          <p:nvPr/>
        </p:nvSpPr>
        <p:spPr bwMode="auto">
          <a:xfrm>
            <a:off x="6272213" y="5272088"/>
            <a:ext cx="1543050" cy="606425"/>
          </a:xfrm>
          <a:prstGeom prst="rect">
            <a:avLst/>
          </a:prstGeom>
          <a:solidFill>
            <a:srgbClr val="FFFFFF"/>
          </a:solidFill>
          <a:ln w="254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prstClr val="black"/>
                </a:solidFill>
                <a:latin typeface="Times New Roman" charset="0"/>
                <a:ea typeface="+mn-ea"/>
                <a:cs typeface="+mn-cs"/>
              </a:rPr>
              <a:t>We don</a:t>
            </a:r>
            <a:r>
              <a:rPr lang="ja-JP" altLang="en-US" sz="1600">
                <a:solidFill>
                  <a:prstClr val="black"/>
                </a:solidFill>
                <a:latin typeface="Arial"/>
                <a:ea typeface="ＭＳ Ｐゴシック"/>
                <a:cs typeface="+mn-cs"/>
              </a:rPr>
              <a:t>’</a:t>
            </a:r>
            <a:r>
              <a:rPr lang="en-US" sz="1600">
                <a:solidFill>
                  <a:prstClr val="black"/>
                </a:solidFill>
                <a:latin typeface="Times New Roman" charset="0"/>
                <a:ea typeface="+mn-ea"/>
                <a:cs typeface="+mn-cs"/>
              </a:rPr>
              <a:t>t see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prstClr val="black"/>
                </a:solidFill>
                <a:latin typeface="Times New Roman" charset="0"/>
                <a:ea typeface="+mn-ea"/>
                <a:cs typeface="+mn-cs"/>
              </a:rPr>
              <a:t> anything wrong</a:t>
            </a:r>
          </a:p>
        </p:txBody>
      </p:sp>
      <p:sp>
        <p:nvSpPr>
          <p:cNvPr id="985153" name="Line 65"/>
          <p:cNvSpPr>
            <a:spLocks noChangeShapeType="1"/>
          </p:cNvSpPr>
          <p:nvPr/>
        </p:nvSpPr>
        <p:spPr bwMode="auto">
          <a:xfrm flipH="1" flipV="1">
            <a:off x="5975350" y="5202238"/>
            <a:ext cx="296863" cy="347662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85154" name="Text Box 66"/>
          <p:cNvSpPr txBox="1">
            <a:spLocks noChangeArrowheads="1"/>
          </p:cNvSpPr>
          <p:nvPr/>
        </p:nvSpPr>
        <p:spPr bwMode="auto">
          <a:xfrm>
            <a:off x="7997825" y="4197350"/>
            <a:ext cx="1085850" cy="361950"/>
          </a:xfrm>
          <a:prstGeom prst="rect">
            <a:avLst/>
          </a:prstGeom>
          <a:solidFill>
            <a:srgbClr val="FFFFFF"/>
          </a:solidFill>
          <a:ln w="254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prstClr val="black"/>
                </a:solidFill>
                <a:latin typeface="Times New Roman" charset="0"/>
                <a:ea typeface="+mn-ea"/>
                <a:cs typeface="+mn-cs"/>
              </a:rPr>
              <a:t>Looks fine</a:t>
            </a:r>
          </a:p>
        </p:txBody>
      </p:sp>
      <p:sp>
        <p:nvSpPr>
          <p:cNvPr id="985155" name="Line 67"/>
          <p:cNvSpPr>
            <a:spLocks noChangeShapeType="1"/>
          </p:cNvSpPr>
          <p:nvPr/>
        </p:nvSpPr>
        <p:spPr bwMode="auto">
          <a:xfrm flipH="1" flipV="1">
            <a:off x="7932738" y="3771900"/>
            <a:ext cx="536575" cy="449263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85156" name="Text Box 68"/>
          <p:cNvSpPr txBox="1">
            <a:spLocks noChangeArrowheads="1"/>
          </p:cNvSpPr>
          <p:nvPr/>
        </p:nvSpPr>
        <p:spPr bwMode="auto">
          <a:xfrm>
            <a:off x="6319838" y="1201738"/>
            <a:ext cx="1239837" cy="606425"/>
          </a:xfrm>
          <a:prstGeom prst="rect">
            <a:avLst/>
          </a:prstGeom>
          <a:solidFill>
            <a:srgbClr val="FFFFFF"/>
          </a:solidFill>
          <a:ln w="254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prstClr val="black"/>
                </a:solidFill>
                <a:latin typeface="Times New Roman" charset="0"/>
                <a:ea typeface="+mn-ea"/>
                <a:cs typeface="+mn-cs"/>
              </a:rPr>
              <a:t>Others are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prstClr val="black"/>
                </a:solidFill>
                <a:latin typeface="Times New Roman" charset="0"/>
                <a:ea typeface="+mn-ea"/>
                <a:cs typeface="+mn-cs"/>
              </a:rPr>
              <a:t>getting in ok</a:t>
            </a:r>
          </a:p>
        </p:txBody>
      </p:sp>
      <p:sp>
        <p:nvSpPr>
          <p:cNvPr id="985157" name="Line 69"/>
          <p:cNvSpPr>
            <a:spLocks noChangeShapeType="1"/>
          </p:cNvSpPr>
          <p:nvPr/>
        </p:nvSpPr>
        <p:spPr bwMode="auto">
          <a:xfrm>
            <a:off x="7559675" y="1452563"/>
            <a:ext cx="554038" cy="328612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85158" name="Text Box 70"/>
          <p:cNvSpPr txBox="1">
            <a:spLocks noChangeArrowheads="1"/>
          </p:cNvSpPr>
          <p:nvPr/>
        </p:nvSpPr>
        <p:spPr bwMode="auto">
          <a:xfrm>
            <a:off x="4303713" y="1730375"/>
            <a:ext cx="1566862" cy="361950"/>
          </a:xfrm>
          <a:prstGeom prst="rect">
            <a:avLst/>
          </a:prstGeom>
          <a:solidFill>
            <a:srgbClr val="FFFFFF"/>
          </a:solidFill>
          <a:ln w="254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prstClr val="black"/>
                </a:solidFill>
                <a:latin typeface="Times New Roman" charset="0"/>
                <a:ea typeface="+mn-ea"/>
                <a:cs typeface="+mn-cs"/>
              </a:rPr>
              <a:t>Not our problem</a:t>
            </a:r>
          </a:p>
        </p:txBody>
      </p:sp>
      <p:sp>
        <p:nvSpPr>
          <p:cNvPr id="985159" name="Line 71"/>
          <p:cNvSpPr>
            <a:spLocks noChangeShapeType="1"/>
          </p:cNvSpPr>
          <p:nvPr/>
        </p:nvSpPr>
        <p:spPr bwMode="auto">
          <a:xfrm>
            <a:off x="5870575" y="1952625"/>
            <a:ext cx="530225" cy="3810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57976" y="-4826"/>
            <a:ext cx="3272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Courtesy of E. Boyd @ Internet2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22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Introduction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The Ghost of </a:t>
            </a:r>
            <a:r>
              <a:rPr lang="en-US" dirty="0" err="1" smtClean="0"/>
              <a:t>perfSONAR</a:t>
            </a:r>
            <a:r>
              <a:rPr lang="en-US" dirty="0" smtClean="0"/>
              <a:t> Past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perfSONAR</a:t>
            </a:r>
            <a:r>
              <a:rPr lang="en-US" dirty="0" smtClean="0"/>
              <a:t> Present</a:t>
            </a:r>
          </a:p>
          <a:p>
            <a:pPr>
              <a:buFont typeface="Arial"/>
              <a:buChar char="•"/>
            </a:pPr>
            <a:r>
              <a:rPr lang="en-US" dirty="0" smtClean="0"/>
              <a:t>Use Cases</a:t>
            </a:r>
          </a:p>
          <a:p>
            <a:pPr>
              <a:buFont typeface="Arial"/>
              <a:buChar char="•"/>
            </a:pPr>
            <a:r>
              <a:rPr lang="en-US" dirty="0" smtClean="0"/>
              <a:t>Future Directions &amp; Unfinished Business</a:t>
            </a:r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4/21/14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7345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Ghost of </a:t>
            </a:r>
            <a:r>
              <a:rPr lang="en-US" dirty="0" err="1" smtClean="0"/>
              <a:t>perfSONAR</a:t>
            </a:r>
            <a:r>
              <a:rPr lang="en-US" dirty="0" smtClean="0"/>
              <a:t> Past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GEANT2/JRA1 Framework Layers (~2004)</a:t>
            </a:r>
            <a:endParaRPr lang="en-US" dirty="0"/>
          </a:p>
          <a:p>
            <a:pPr>
              <a:buFont typeface="Arial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20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4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4/21/14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588187"/>
              </p:ext>
            </p:extLst>
          </p:nvPr>
        </p:nvGraphicFramePr>
        <p:xfrm>
          <a:off x="1196975" y="1739900"/>
          <a:ext cx="7489825" cy="461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Visio" r:id="rId5" imgW="5910986" imgH="3638702" progId="Visio.Drawing.6">
                  <p:embed/>
                </p:oleObj>
              </mc:Choice>
              <mc:Fallback>
                <p:oleObj name="Visio" r:id="rId5" imgW="5910986" imgH="363870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1739900"/>
                        <a:ext cx="7489825" cy="461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812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Ghost of </a:t>
            </a:r>
            <a:r>
              <a:rPr lang="en-US" dirty="0" err="1" smtClean="0"/>
              <a:t>perfSONAR</a:t>
            </a:r>
            <a:r>
              <a:rPr lang="en-US" dirty="0" smtClean="0"/>
              <a:t> Past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3937000" cy="493236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Global Grid Forum (~2003)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Hierarchy of Network Performance </a:t>
            </a:r>
            <a:r>
              <a:rPr lang="en-US" dirty="0" smtClean="0">
                <a:solidFill>
                  <a:srgbClr val="000000"/>
                </a:solidFill>
              </a:rPr>
              <a:t>Characteristics</a:t>
            </a:r>
          </a:p>
          <a:p>
            <a:pPr lvl="2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hlinkClick r:id="rId3"/>
              </a:rPr>
              <a:t>http://www.ogf.org/documents/GFD.23.</a:t>
            </a:r>
            <a:r>
              <a:rPr lang="en-US" dirty="0" smtClean="0">
                <a:solidFill>
                  <a:srgbClr val="000000"/>
                </a:solidFill>
                <a:hlinkClick r:id="rId3"/>
              </a:rPr>
              <a:t>pdf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Request Schema Requirements and Sample </a:t>
            </a:r>
            <a:r>
              <a:rPr lang="en-US" dirty="0" smtClean="0">
                <a:solidFill>
                  <a:srgbClr val="000000"/>
                </a:solidFill>
              </a:rPr>
              <a:t>Implementation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Report Schema Requirements and Sample Implementation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21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4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4/21/14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4" name="Picture 3" descr="Screen Shot 2014-04-21 at 1.53.3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703" y="1905000"/>
            <a:ext cx="4783374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09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Ghost of </a:t>
            </a:r>
            <a:r>
              <a:rPr lang="en-US" dirty="0" err="1" smtClean="0"/>
              <a:t>perfSONAR</a:t>
            </a:r>
            <a:r>
              <a:rPr lang="en-US" dirty="0" smtClean="0"/>
              <a:t> Past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~2004/2005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Merging the efforts of GGF/OGF, Internet2 E2E </a:t>
            </a:r>
            <a:r>
              <a:rPr lang="en-US" dirty="0" err="1" smtClean="0"/>
              <a:t>piPES</a:t>
            </a:r>
            <a:r>
              <a:rPr lang="en-US" dirty="0" smtClean="0"/>
              <a:t>, GN2/JRA1 </a:t>
            </a:r>
          </a:p>
          <a:p>
            <a:pPr lvl="3">
              <a:buFont typeface="Arial"/>
              <a:buChar char="•"/>
            </a:pPr>
            <a:r>
              <a:rPr lang="en-US" dirty="0" smtClean="0"/>
              <a:t>“</a:t>
            </a:r>
            <a:r>
              <a:rPr lang="en-US" dirty="0"/>
              <a:t>SONAR”: You could call it </a:t>
            </a:r>
            <a:r>
              <a:rPr lang="en-US" dirty="0" err="1"/>
              <a:t>piPEs</a:t>
            </a:r>
            <a:r>
              <a:rPr lang="en-US" dirty="0"/>
              <a:t> v2.0 (if you’re American) or GFD (if you’re European</a:t>
            </a:r>
            <a:r>
              <a:rPr lang="en-US" dirty="0" smtClean="0"/>
              <a:t>)</a:t>
            </a:r>
            <a:endParaRPr lang="en-US" dirty="0"/>
          </a:p>
          <a:p>
            <a:pPr lvl="3">
              <a:buFont typeface="Arial"/>
              <a:buChar char="•"/>
            </a:pPr>
            <a:r>
              <a:rPr lang="en-US" dirty="0" smtClean="0"/>
              <a:t>A </a:t>
            </a:r>
            <a:r>
              <a:rPr lang="en-US" dirty="0"/>
              <a:t>Services-Based Measurement Framework for Building Dynamic, Self-Organizing Performance Communities </a:t>
            </a:r>
            <a:endParaRPr lang="en-US" dirty="0" smtClean="0"/>
          </a:p>
          <a:p>
            <a:pPr lvl="2">
              <a:buFont typeface="Arial"/>
              <a:buChar char="•"/>
            </a:pPr>
            <a:r>
              <a:rPr lang="en-US" dirty="0" smtClean="0"/>
              <a:t>Added additional partners from ESnet and RNP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First release in ~2005</a:t>
            </a:r>
          </a:p>
          <a:p>
            <a:pPr lvl="2">
              <a:buFont typeface="Arial"/>
              <a:buChar char="•"/>
            </a:pPr>
            <a:r>
              <a:rPr lang="en-US" dirty="0" err="1" smtClean="0"/>
              <a:t>pS</a:t>
            </a:r>
            <a:r>
              <a:rPr lang="en-US" dirty="0" smtClean="0"/>
              <a:t>/MDM Offerings in ~2007</a:t>
            </a:r>
          </a:p>
          <a:p>
            <a:pPr lvl="2">
              <a:buFont typeface="Arial"/>
              <a:buChar char="•"/>
            </a:pPr>
            <a:r>
              <a:rPr lang="en-US" dirty="0" err="1" smtClean="0"/>
              <a:t>pS</a:t>
            </a:r>
            <a:r>
              <a:rPr lang="en-US" dirty="0" smtClean="0"/>
              <a:t> Performance Toolkit ~2009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~1000 Deployed Instances ~2013</a:t>
            </a:r>
            <a:endParaRPr lang="en-US" dirty="0"/>
          </a:p>
          <a:p>
            <a:pPr lvl="2">
              <a:buFont typeface="Arial"/>
              <a:buChar char="•"/>
            </a:pPr>
            <a:endParaRPr lang="en-US" dirty="0" smtClean="0"/>
          </a:p>
          <a:p>
            <a:pPr lvl="2"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22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4/21/14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16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/>
              <a:t>Introduction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Ghost of </a:t>
            </a:r>
            <a:r>
              <a:rPr lang="en-US" dirty="0" err="1"/>
              <a:t>perfSONAR</a:t>
            </a:r>
            <a:r>
              <a:rPr lang="en-US" dirty="0"/>
              <a:t> Past</a:t>
            </a:r>
          </a:p>
          <a:p>
            <a:pPr>
              <a:buFont typeface="Arial"/>
              <a:buChar char="•"/>
            </a:pPr>
            <a:r>
              <a:rPr lang="en-US" dirty="0" err="1">
                <a:solidFill>
                  <a:srgbClr val="FF0000"/>
                </a:solidFill>
              </a:rPr>
              <a:t>perfSONAR</a:t>
            </a:r>
            <a:r>
              <a:rPr lang="en-US" dirty="0">
                <a:solidFill>
                  <a:srgbClr val="FF0000"/>
                </a:solidFill>
              </a:rPr>
              <a:t> Present</a:t>
            </a:r>
          </a:p>
          <a:p>
            <a:pPr>
              <a:buFont typeface="Arial"/>
              <a:buChar char="•"/>
            </a:pPr>
            <a:r>
              <a:rPr lang="en-US" dirty="0"/>
              <a:t>Use Cases</a:t>
            </a:r>
          </a:p>
          <a:p>
            <a:pPr>
              <a:buFont typeface="Arial"/>
              <a:buChar char="•"/>
            </a:pPr>
            <a:r>
              <a:rPr lang="en-US" dirty="0"/>
              <a:t>Future Directions &amp; Unfinished Business</a:t>
            </a:r>
          </a:p>
          <a:p>
            <a:pPr>
              <a:buFont typeface="Arial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23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4/21/14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3711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perfSONAR?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dirty="0" smtClean="0"/>
              <a:t>perfSONAR is a tool to:</a:t>
            </a:r>
          </a:p>
          <a:p>
            <a:pPr>
              <a:buFont typeface="Arial"/>
              <a:buChar char="•"/>
            </a:pPr>
            <a:r>
              <a:rPr lang="en-US" dirty="0"/>
              <a:t>S</a:t>
            </a:r>
            <a:r>
              <a:rPr lang="en-US" dirty="0" smtClean="0"/>
              <a:t>et network performance expectations</a:t>
            </a:r>
          </a:p>
          <a:p>
            <a:pPr>
              <a:buFont typeface="Arial"/>
              <a:buChar char="•"/>
            </a:pPr>
            <a:r>
              <a:rPr lang="en-US" dirty="0" smtClean="0"/>
              <a:t>Find network problems (“soft failures”)</a:t>
            </a:r>
          </a:p>
          <a:p>
            <a:pPr>
              <a:buFont typeface="Arial"/>
              <a:buChar char="•"/>
            </a:pPr>
            <a:r>
              <a:rPr lang="en-US" dirty="0" smtClean="0"/>
              <a:t>Help fix these problems</a:t>
            </a:r>
            <a:endParaRPr lang="en-US" dirty="0"/>
          </a:p>
          <a:p>
            <a:pPr marL="0" indent="0"/>
            <a:r>
              <a:rPr lang="en-US" dirty="0" smtClean="0"/>
              <a:t>All in multi-domain environments</a:t>
            </a:r>
          </a:p>
          <a:p>
            <a:pPr>
              <a:buFont typeface="Arial"/>
              <a:buChar char="•"/>
            </a:pPr>
            <a:r>
              <a:rPr lang="en-US" dirty="0" smtClean="0"/>
              <a:t>These problems are all harder when multiple networks are involved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 marL="0" indent="0"/>
            <a:r>
              <a:rPr lang="en-US" dirty="0" smtClean="0"/>
              <a:t>perfSONAR is provides a standard way to publish active and passive monitoring data</a:t>
            </a:r>
          </a:p>
          <a:p>
            <a:pPr lvl="1"/>
            <a:r>
              <a:rPr lang="en-US" dirty="0" smtClean="0"/>
              <a:t>This data is interesting to network researchers as well as network operators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24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4/21/14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1838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“perfSONAR Toolkit” is an open source implementation  and packaging of the perfSONAR measurement infrastructure and protocols from ESnet and Internet2</a:t>
            </a:r>
          </a:p>
          <a:p>
            <a:pPr>
              <a:defRPr/>
            </a:pPr>
            <a:r>
              <a:rPr lang="en-US" dirty="0" smtClean="0">
                <a:hlinkClick r:id="rId2"/>
              </a:rPr>
              <a:t>http://psps.perfsonar.net</a:t>
            </a:r>
            <a:r>
              <a:rPr lang="en-US" dirty="0"/>
              <a:t>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All components are available as RPMs, and bundled into a </a:t>
            </a:r>
            <a:r>
              <a:rPr lang="en-US" dirty="0" err="1" smtClean="0"/>
              <a:t>CentOS</a:t>
            </a:r>
            <a:r>
              <a:rPr lang="en-US" dirty="0" smtClean="0"/>
              <a:t> 6-based “</a:t>
            </a:r>
            <a:r>
              <a:rPr lang="en-US" dirty="0" err="1" smtClean="0"/>
              <a:t>netinstall</a:t>
            </a:r>
            <a:r>
              <a:rPr lang="en-US" dirty="0" smtClean="0"/>
              <a:t>” and a “Live CD”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/>
              <a:t>perfSONAR tools are much more accurate if run on a dedicated perfSONAR host, not on the DTN</a:t>
            </a:r>
          </a:p>
          <a:p>
            <a:pPr>
              <a:defRPr/>
            </a:pPr>
            <a:r>
              <a:rPr lang="en-US" dirty="0" smtClean="0"/>
              <a:t>Very easy to install and configure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/>
              <a:t>Usually takes less than 30 minutes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dirty="0" smtClean="0"/>
              <a:t>perfSONAR Toolkit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 smtClean="0"/>
              <a:pPr>
                <a:defRPr/>
              </a:pPr>
              <a:t>25</a:t>
            </a:fld>
            <a:r>
              <a:rPr lang="en-US" sz="800" dirty="0" smtClean="0"/>
              <a:t> – ESnet Science Engagement </a:t>
            </a:r>
            <a:r>
              <a:rPr lang="en-US" sz="800" dirty="0"/>
              <a:t>(</a:t>
            </a:r>
            <a:r>
              <a:rPr lang="en-US" sz="800" dirty="0">
                <a:hlinkClick r:id="rId3"/>
              </a:rPr>
              <a:t>engage@es.net</a:t>
            </a:r>
            <a:r>
              <a:rPr lang="en-US" sz="800" dirty="0" smtClean="0"/>
              <a:t>) - </a:t>
            </a:r>
            <a:fld id="{087BE274-2920-464F-BD83-825BA3315F3E}" type="datetime1">
              <a:rPr lang="en-US" sz="800" smtClean="0"/>
              <a:pPr>
                <a:defRPr/>
              </a:pPr>
              <a:t>4/21/14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659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919162"/>
          </a:xfrm>
        </p:spPr>
        <p:txBody>
          <a:bodyPr/>
          <a:lstStyle/>
          <a:p>
            <a:r>
              <a:rPr lang="en-US" dirty="0" smtClean="0"/>
              <a:t>perfSONAR Toolkit Services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5168900"/>
          </a:xfrm>
        </p:spPr>
        <p:txBody>
          <a:bodyPr>
            <a:noAutofit/>
          </a:bodyPr>
          <a:lstStyle/>
          <a:p>
            <a:r>
              <a:rPr lang="en-US" sz="1800" dirty="0" smtClean="0"/>
              <a:t>PS-Toolkit includes these measurement tools:</a:t>
            </a:r>
          </a:p>
          <a:p>
            <a:pPr lvl="1"/>
            <a:r>
              <a:rPr lang="en-US" sz="1800" dirty="0" smtClean="0"/>
              <a:t>BWCTL: network throughput</a:t>
            </a:r>
          </a:p>
          <a:p>
            <a:pPr lvl="1"/>
            <a:r>
              <a:rPr lang="en-US" sz="1800" dirty="0" smtClean="0"/>
              <a:t>OWAMP: network loss, delay, and jitter</a:t>
            </a:r>
          </a:p>
          <a:p>
            <a:pPr lvl="1"/>
            <a:r>
              <a:rPr lang="en-US" sz="1800" dirty="0" smtClean="0"/>
              <a:t>traceroute</a:t>
            </a:r>
          </a:p>
          <a:p>
            <a:r>
              <a:rPr lang="en-US" sz="1800" dirty="0"/>
              <a:t>Test scheduler: </a:t>
            </a:r>
            <a:endParaRPr lang="en-US" sz="1800" dirty="0" smtClean="0"/>
          </a:p>
          <a:p>
            <a:pPr lvl="1"/>
            <a:r>
              <a:rPr lang="en-US" sz="1800" dirty="0" smtClean="0"/>
              <a:t>runs </a:t>
            </a:r>
            <a:r>
              <a:rPr lang="en-US" sz="1800" dirty="0" err="1" smtClean="0"/>
              <a:t>bwctl</a:t>
            </a:r>
            <a:r>
              <a:rPr lang="en-US" sz="1800" dirty="0" smtClean="0"/>
              <a:t>, traceroute, and </a:t>
            </a:r>
            <a:r>
              <a:rPr lang="en-US" sz="1800" dirty="0" err="1" smtClean="0"/>
              <a:t>owamp</a:t>
            </a:r>
            <a:r>
              <a:rPr lang="en-US" sz="1800" dirty="0" smtClean="0"/>
              <a:t> tests on a regular interval</a:t>
            </a:r>
            <a:endParaRPr lang="en-US" sz="1800" dirty="0"/>
          </a:p>
          <a:p>
            <a:r>
              <a:rPr lang="en-US" sz="1800" dirty="0" smtClean="0"/>
              <a:t>Measurement Archives (data publication)</a:t>
            </a:r>
          </a:p>
          <a:p>
            <a:pPr lvl="1"/>
            <a:r>
              <a:rPr lang="en-US" sz="1800" dirty="0" smtClean="0"/>
              <a:t>SNMP MA – router </a:t>
            </a:r>
            <a:r>
              <a:rPr lang="en-US" sz="1800" dirty="0"/>
              <a:t>i</a:t>
            </a:r>
            <a:r>
              <a:rPr lang="en-US" sz="1800" dirty="0" smtClean="0"/>
              <a:t>nterface Data</a:t>
            </a:r>
          </a:p>
          <a:p>
            <a:pPr lvl="1"/>
            <a:r>
              <a:rPr lang="en-US" sz="1800" dirty="0" err="1" smtClean="0"/>
              <a:t>pSB</a:t>
            </a:r>
            <a:r>
              <a:rPr lang="en-US" sz="1800" dirty="0" smtClean="0"/>
              <a:t> MA   -- results of </a:t>
            </a:r>
            <a:r>
              <a:rPr lang="en-US" sz="1800" dirty="0" err="1" smtClean="0"/>
              <a:t>bwctl</a:t>
            </a:r>
            <a:r>
              <a:rPr lang="en-US" sz="1800" dirty="0" smtClean="0"/>
              <a:t>, </a:t>
            </a:r>
            <a:r>
              <a:rPr lang="en-US" sz="1800" dirty="0" err="1" smtClean="0"/>
              <a:t>owamp</a:t>
            </a:r>
            <a:r>
              <a:rPr lang="en-US" sz="1800" dirty="0" smtClean="0"/>
              <a:t>, and traceroute tests</a:t>
            </a:r>
          </a:p>
          <a:p>
            <a:r>
              <a:rPr lang="en-US" sz="1800" dirty="0" smtClean="0"/>
              <a:t>Lookup Service: used to find services</a:t>
            </a:r>
          </a:p>
          <a:p>
            <a:r>
              <a:rPr lang="en-US" sz="1800" dirty="0" smtClean="0"/>
              <a:t>PS-Toolkit includes these web100-based Troubleshooting Tools</a:t>
            </a:r>
          </a:p>
          <a:p>
            <a:pPr lvl="1"/>
            <a:r>
              <a:rPr lang="en-US" sz="1800" dirty="0" smtClean="0"/>
              <a:t>NDT  (TCP analysis, duplex mismatch, etc.)</a:t>
            </a:r>
          </a:p>
          <a:p>
            <a:pPr lvl="1"/>
            <a:r>
              <a:rPr lang="en-US" sz="1800" dirty="0" smtClean="0"/>
              <a:t>NPAD  (TCP analysis, router queuing analysis, etc)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26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4/21/14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7216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perfSONAR</a:t>
            </a:r>
            <a:r>
              <a:rPr lang="en-US" dirty="0" smtClean="0"/>
              <a:t> Present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27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4/21/14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4" name="Picture 3" descr="20140331-pSDeployments-Pol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2214"/>
            <a:ext cx="9144000" cy="518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63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436"/>
            <a:ext cx="7099300" cy="832678"/>
          </a:xfrm>
        </p:spPr>
        <p:txBody>
          <a:bodyPr/>
          <a:lstStyle/>
          <a:p>
            <a:r>
              <a:rPr lang="en-US" dirty="0" smtClean="0"/>
              <a:t>Lookup Service Directory </a:t>
            </a:r>
            <a:r>
              <a:rPr lang="en-US" dirty="0"/>
              <a:t>Search: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stats.es.net</a:t>
            </a:r>
            <a:r>
              <a:rPr lang="en-US" dirty="0"/>
              <a:t>/</a:t>
            </a:r>
            <a:r>
              <a:rPr lang="en-US" dirty="0" err="1"/>
              <a:t>ServicesDirectory</a:t>
            </a:r>
            <a:r>
              <a:rPr lang="en-US" dirty="0"/>
              <a:t>/</a:t>
            </a:r>
          </a:p>
        </p:txBody>
      </p:sp>
      <p:pic>
        <p:nvPicPr>
          <p:cNvPr id="7" name="Content Placeholder 6" descr="Screen Shot 2014-01-11 at 8.54.46 AM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11" t="-2847" b="3883"/>
          <a:stretch/>
        </p:blipFill>
        <p:spPr>
          <a:xfrm>
            <a:off x="-920517" y="943113"/>
            <a:ext cx="10194046" cy="5360850"/>
          </a:xfrm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28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4/21/14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9686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7-01 at 8.27.06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74" y="850295"/>
            <a:ext cx="6479026" cy="545219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18893" y="197354"/>
            <a:ext cx="7099300" cy="65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r>
              <a:rPr lang="en-US" sz="2400" smtClean="0"/>
              <a:t>perfSONAR Dashboard: http://ps-dashboard.es.net</a:t>
            </a:r>
            <a:endParaRPr lang="en-US" sz="240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29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4/21/14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5138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7423"/>
            <a:ext cx="8229600" cy="46921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Networks are an essential part of data-intensive science</a:t>
            </a:r>
            <a:endParaRPr lang="en-US" sz="2400" dirty="0"/>
          </a:p>
          <a:p>
            <a:pPr lvl="1"/>
            <a:r>
              <a:rPr lang="en-US" dirty="0" smtClean="0"/>
              <a:t>Connect data sources to data analysis</a:t>
            </a:r>
          </a:p>
          <a:p>
            <a:pPr lvl="1"/>
            <a:r>
              <a:rPr lang="en-US" dirty="0" smtClean="0"/>
              <a:t>Connect collaborators to each other</a:t>
            </a:r>
          </a:p>
          <a:p>
            <a:pPr lvl="1"/>
            <a:r>
              <a:rPr lang="en-US" dirty="0" smtClean="0"/>
              <a:t>Enable machine-consumable interfaces to data and analysis resources (e.g. portals), automation, scale</a:t>
            </a:r>
          </a:p>
          <a:p>
            <a:r>
              <a:rPr lang="en-US" sz="2400" dirty="0" smtClean="0"/>
              <a:t>Performance is critical</a:t>
            </a:r>
            <a:endParaRPr lang="en-US" sz="2400" dirty="0"/>
          </a:p>
          <a:p>
            <a:pPr lvl="1"/>
            <a:r>
              <a:rPr lang="en-US" dirty="0" smtClean="0"/>
              <a:t>Exponential data growth</a:t>
            </a:r>
            <a:endParaRPr lang="en-US" dirty="0"/>
          </a:p>
          <a:p>
            <a:pPr lvl="1"/>
            <a:r>
              <a:rPr lang="en-US" dirty="0" smtClean="0"/>
              <a:t>Constant human factors</a:t>
            </a:r>
            <a:endParaRPr lang="en-US" dirty="0"/>
          </a:p>
          <a:p>
            <a:pPr lvl="1"/>
            <a:r>
              <a:rPr lang="en-US" dirty="0" smtClean="0"/>
              <a:t>Data movement and data analysis must keep up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Effective use of wide area (long-haul) networks by scientists has historically been difficult</a:t>
            </a:r>
            <a:endParaRPr lang="en-US" sz="24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dirty="0" smtClean="0"/>
              <a:t>Overarching Motivation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4/21/14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8006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/>
              <a:t>Introduction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Ghost of </a:t>
            </a:r>
            <a:r>
              <a:rPr lang="en-US" dirty="0" err="1"/>
              <a:t>perfSONAR</a:t>
            </a:r>
            <a:r>
              <a:rPr lang="en-US" dirty="0"/>
              <a:t> Past</a:t>
            </a:r>
          </a:p>
          <a:p>
            <a:pPr>
              <a:buFont typeface="Arial"/>
              <a:buChar char="•"/>
            </a:pPr>
            <a:r>
              <a:rPr lang="en-US" dirty="0" err="1"/>
              <a:t>perfSONAR</a:t>
            </a:r>
            <a:r>
              <a:rPr lang="en-US" dirty="0"/>
              <a:t> Present</a:t>
            </a:r>
          </a:p>
          <a:p>
            <a:pPr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Use Cases</a:t>
            </a:r>
          </a:p>
          <a:p>
            <a:pPr>
              <a:buFont typeface="Arial"/>
              <a:buChar char="•"/>
            </a:pPr>
            <a:r>
              <a:rPr lang="en-US" dirty="0"/>
              <a:t>Future Directions &amp; Unfinished Business</a:t>
            </a:r>
          </a:p>
          <a:p>
            <a:pPr>
              <a:buFont typeface="Arial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30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4/21/14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3475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– via OWAMP Loss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31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4/21/14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" name="Picture 2" descr="Screen Shot 2014-03-20 at 2.30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977216"/>
            <a:ext cx="7747000" cy="541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64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bwctl-agl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" y="1143000"/>
            <a:ext cx="5518150" cy="236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5867400" y="1776413"/>
            <a:ext cx="243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Rebooted router with full route table</a:t>
            </a: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0" y="4267871"/>
            <a:ext cx="1892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Gradual failure of optical line card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dirty="0" smtClean="0"/>
              <a:t>Soft Routing/Interface Failures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32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4/21/14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1" name="Picture 10" descr="ps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4700" y="3632200"/>
            <a:ext cx="7137400" cy="32258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118" y="4040372"/>
            <a:ext cx="5942365" cy="168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 rot="16200000">
            <a:off x="2507562" y="4571585"/>
            <a:ext cx="56297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defTabSz="914400"/>
            <a:r>
              <a:rPr lang="en-US" sz="1400" dirty="0" smtClean="0">
                <a:solidFill>
                  <a:srgbClr val="000000"/>
                </a:solidFill>
                <a:ea typeface="+mn-ea"/>
                <a:cs typeface="Arial" charset="0"/>
              </a:rPr>
              <a:t>Gb/s</a:t>
            </a:r>
            <a:endParaRPr lang="en-US" sz="1400" dirty="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7386162" y="3661537"/>
            <a:ext cx="1351609" cy="460409"/>
          </a:xfrm>
          <a:prstGeom prst="wedgeRoundRectCallout">
            <a:avLst>
              <a:gd name="adj1" fmla="val -91344"/>
              <a:gd name="adj2" fmla="val 81473"/>
              <a:gd name="adj3" fmla="val 16667"/>
            </a:avLst>
          </a:prstGeom>
          <a:solidFill>
            <a:srgbClr val="FFFF66"/>
          </a:solidFill>
          <a:ln w="19050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r>
              <a:rPr lang="en-US" sz="1400" dirty="0" smtClean="0">
                <a:solidFill>
                  <a:srgbClr val="000000"/>
                </a:solidFill>
                <a:ea typeface="+mn-ea"/>
                <a:cs typeface="Arial" charset="0"/>
              </a:rPr>
              <a:t>normal performance</a:t>
            </a:r>
            <a:endParaRPr lang="en-US" sz="1400" b="1" dirty="0" smtClean="0">
              <a:solidFill>
                <a:srgbClr val="000000"/>
              </a:solidFill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6089324" y="4580024"/>
            <a:ext cx="1207835" cy="460409"/>
          </a:xfrm>
          <a:prstGeom prst="wedgeRoundRectCallout">
            <a:avLst>
              <a:gd name="adj1" fmla="val -103485"/>
              <a:gd name="adj2" fmla="val 73978"/>
              <a:gd name="adj3" fmla="val 16667"/>
            </a:avLst>
          </a:prstGeom>
          <a:solidFill>
            <a:srgbClr val="FFFF66"/>
          </a:solidFill>
          <a:ln w="19050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r>
              <a:rPr lang="en-US" sz="1400" dirty="0" smtClean="0">
                <a:solidFill>
                  <a:srgbClr val="000000"/>
                </a:solidFill>
                <a:ea typeface="+mn-ea"/>
                <a:cs typeface="Arial" charset="0"/>
              </a:rPr>
              <a:t>degrading performance</a:t>
            </a:r>
            <a:endParaRPr lang="en-US" sz="1400" b="1" dirty="0" smtClean="0">
              <a:solidFill>
                <a:srgbClr val="000000"/>
              </a:solidFill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7616337" y="5053329"/>
            <a:ext cx="920151" cy="230205"/>
          </a:xfrm>
          <a:prstGeom prst="wedgeRoundRectCallout">
            <a:avLst>
              <a:gd name="adj1" fmla="val 60555"/>
              <a:gd name="adj2" fmla="val 81473"/>
              <a:gd name="adj3" fmla="val 16667"/>
            </a:avLst>
          </a:prstGeom>
          <a:solidFill>
            <a:srgbClr val="FFFF66"/>
          </a:solidFill>
          <a:ln w="19050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r>
              <a:rPr lang="en-US" sz="1400" dirty="0" smtClean="0">
                <a:solidFill>
                  <a:srgbClr val="000000"/>
                </a:solidFill>
                <a:ea typeface="+mn-ea"/>
                <a:cs typeface="Arial" charset="0"/>
              </a:rPr>
              <a:t>repair</a:t>
            </a:r>
            <a:endParaRPr lang="en-US" sz="1400" b="1" dirty="0" smtClean="0">
              <a:solidFill>
                <a:srgbClr val="000000"/>
              </a:solidFill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2992575" y="6047999"/>
            <a:ext cx="5934974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arrow" w="lg" len="lg"/>
            <a:tailEnd type="arrow" w="lg" len="lg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229506" y="5875470"/>
            <a:ext cx="1335302" cy="33855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914400"/>
            <a:r>
              <a:rPr lang="en-US" sz="2200" dirty="0" smtClean="0">
                <a:solidFill>
                  <a:srgbClr val="000000"/>
                </a:solidFill>
                <a:ea typeface="+mn-ea"/>
                <a:cs typeface="Arial" charset="0"/>
              </a:rPr>
              <a:t>one month</a:t>
            </a:r>
            <a:endParaRPr lang="en-US" sz="2200" dirty="0">
              <a:solidFill>
                <a:srgbClr val="000000"/>
              </a:solidFill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259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Failing Optics (BWCTL and Utilization)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Example taken from Internet2 backbone</a:t>
            </a:r>
            <a:endParaRPr lang="en-US" dirty="0"/>
          </a:p>
          <a:p>
            <a:pPr>
              <a:buFont typeface="Arial"/>
              <a:buChar char="•"/>
            </a:pPr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33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4/21/14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Picture 1" descr="BWCTL-ATLA_and_WASH_After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1758950"/>
            <a:ext cx="4282440" cy="298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Backbone_ATLA_to_WASH_Complete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270" y="3442139"/>
            <a:ext cx="5713730" cy="304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457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Firewalls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34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4/21/14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85415"/>
            <a:ext cx="4223405" cy="165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brow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624" y="1669615"/>
            <a:ext cx="5354176" cy="2990168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1" y="3383168"/>
            <a:ext cx="3307224" cy="2553229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When used as a comparison tool – we can see that security devices are impacting performance</a:t>
            </a:r>
          </a:p>
          <a:p>
            <a:pPr>
              <a:buFont typeface="Arial"/>
              <a:buChar char="•"/>
            </a:pPr>
            <a:r>
              <a:rPr lang="en-US" dirty="0" smtClean="0"/>
              <a:t>Powerful incentive to fix this in the scientific path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353" y="4704097"/>
            <a:ext cx="4226647" cy="178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835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Host Tuning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Simple example – play with the settings in 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sysctl.conf</a:t>
            </a:r>
            <a:r>
              <a:rPr lang="en-US" dirty="0" smtClean="0"/>
              <a:t> when running some BWCTL tests.  </a:t>
            </a:r>
          </a:p>
          <a:p>
            <a:pPr>
              <a:buFont typeface="Arial"/>
              <a:buChar char="•"/>
            </a:pPr>
            <a:r>
              <a:rPr lang="en-US" dirty="0" smtClean="0"/>
              <a:t>See if you can pick out when we raised the memory for the TCP window</a:t>
            </a:r>
            <a:endParaRPr lang="en-US" dirty="0"/>
          </a:p>
          <a:p>
            <a:pPr>
              <a:buFont typeface="Arial"/>
              <a:buChar char="•"/>
            </a:pPr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35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4/21/14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Picture 4" descr="HostTu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760" y="2923522"/>
            <a:ext cx="6212840" cy="257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798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/>
              <a:t>Introduction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Ghost of </a:t>
            </a:r>
            <a:r>
              <a:rPr lang="en-US" dirty="0" err="1"/>
              <a:t>perfSONAR</a:t>
            </a:r>
            <a:r>
              <a:rPr lang="en-US" dirty="0"/>
              <a:t> Past</a:t>
            </a:r>
          </a:p>
          <a:p>
            <a:pPr>
              <a:buFont typeface="Arial"/>
              <a:buChar char="•"/>
            </a:pPr>
            <a:r>
              <a:rPr lang="en-US" dirty="0" err="1"/>
              <a:t>perfSONAR</a:t>
            </a:r>
            <a:r>
              <a:rPr lang="en-US" dirty="0"/>
              <a:t> Present</a:t>
            </a:r>
          </a:p>
          <a:p>
            <a:pPr>
              <a:buFont typeface="Arial"/>
              <a:buChar char="•"/>
            </a:pPr>
            <a:r>
              <a:rPr lang="en-US" dirty="0"/>
              <a:t>Use Cases</a:t>
            </a:r>
          </a:p>
          <a:p>
            <a:pPr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Future Directions &amp; Unfinished Business</a:t>
            </a:r>
          </a:p>
          <a:p>
            <a:pPr>
              <a:buFont typeface="Arial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36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4/21/14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9361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Directions &amp; Unfinished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8305"/>
            <a:ext cx="8229600" cy="4932362"/>
          </a:xfrm>
        </p:spPr>
        <p:txBody>
          <a:bodyPr>
            <a:normAutofit fontScale="850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Deployment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Installation via ISO/Live CD was the greatest catalyst for deployment.  This brought measurement tools to the unsophisticated user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What does </a:t>
            </a:r>
            <a:r>
              <a:rPr lang="en-US" dirty="0" err="1" smtClean="0"/>
              <a:t>perfSONAR</a:t>
            </a:r>
            <a:r>
              <a:rPr lang="en-US" dirty="0" smtClean="0"/>
              <a:t> on a small appliance (</a:t>
            </a:r>
            <a:r>
              <a:rPr lang="en-US" dirty="0" err="1" smtClean="0"/>
              <a:t>cubox</a:t>
            </a:r>
            <a:r>
              <a:rPr lang="en-US" dirty="0" smtClean="0"/>
              <a:t>, Intel NUC, Raspberry PI) look like, and what do we need to do to support it?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Tools</a:t>
            </a:r>
          </a:p>
          <a:p>
            <a:pPr lvl="2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There will always be new tools – the data abstraction supports sharing</a:t>
            </a:r>
          </a:p>
          <a:p>
            <a:pPr lvl="2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SDN integration?  How can monitoring data be used to fundamentally change networking protocols?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Use Cases</a:t>
            </a:r>
          </a:p>
          <a:p>
            <a:pPr lvl="2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Designed by engineers for engineers – except when the Scientists and CEOs discovered what it can do</a:t>
            </a:r>
          </a:p>
          <a:p>
            <a:pPr lvl="2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Can a simple web page be made that allows a live tests between anything in the world?</a:t>
            </a:r>
          </a:p>
          <a:p>
            <a:pPr lvl="2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Could we get the same software used on the server, integrated into the routing device?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Adoption</a:t>
            </a:r>
          </a:p>
          <a:p>
            <a:pPr lvl="2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Scaling to 1000+ instances was great – how can we scale to 10000?  Greater emphasis on the project means more helpers needed</a:t>
            </a:r>
            <a:endParaRPr lang="en-US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37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4/21/14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9786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590800" y="433388"/>
            <a:ext cx="6096000" cy="1470025"/>
          </a:xfrm>
        </p:spPr>
        <p:txBody>
          <a:bodyPr/>
          <a:lstStyle/>
          <a:p>
            <a:pPr eaLnBrk="1" hangingPunct="1"/>
            <a:r>
              <a:rPr lang="en-US" dirty="0"/>
              <a:t>The </a:t>
            </a:r>
            <a:r>
              <a:rPr lang="en-US" dirty="0" err="1"/>
              <a:t>perfSONAR</a:t>
            </a:r>
            <a:r>
              <a:rPr lang="en-US" dirty="0"/>
              <a:t> Project at 10 Years: Status and Trajectory</a:t>
            </a:r>
            <a:endParaRPr lang="en-US" dirty="0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590800" y="2133600"/>
            <a:ext cx="6096000" cy="8985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Questions/Comments/Criticisms?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893733" y="3307292"/>
            <a:ext cx="4495800" cy="21463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200" dirty="0" smtClean="0"/>
              <a:t>Jason Zurawski - </a:t>
            </a:r>
            <a:r>
              <a:rPr lang="en-US" sz="1200" dirty="0" smtClean="0">
                <a:hlinkClick r:id="rId2"/>
              </a:rPr>
              <a:t>zurawski@es.net</a:t>
            </a:r>
            <a:r>
              <a:rPr lang="en-US" sz="1200" dirty="0" smtClean="0"/>
              <a:t> 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200" dirty="0" smtClean="0"/>
              <a:t>ESnet Science Engagement – </a:t>
            </a:r>
            <a:r>
              <a:rPr lang="en-US" sz="1200" dirty="0" smtClean="0">
                <a:hlinkClick r:id="rId3"/>
              </a:rPr>
              <a:t>engage@es.net</a:t>
            </a:r>
            <a:r>
              <a:rPr lang="en-US" sz="1200" dirty="0" smtClean="0"/>
              <a:t> </a:t>
            </a:r>
            <a:endParaRPr lang="en-US" sz="1200" dirty="0"/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sz="1200" dirty="0"/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	</a:t>
            </a:r>
            <a:r>
              <a:rPr lang="en-US" dirty="0" smtClean="0">
                <a:ea typeface="+mn-ea"/>
                <a:cs typeface="+mn-cs"/>
                <a:hlinkClick r:id="rId4"/>
              </a:rPr>
              <a:t>http://psps.perfsonar.net</a:t>
            </a:r>
            <a:r>
              <a:rPr lang="en-US" dirty="0" smtClean="0"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1714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ESnet </a:t>
            </a:r>
            <a:r>
              <a:rPr lang="en-US" b="1" dirty="0" smtClean="0"/>
              <a:t>Supports DOE Office of Science</a:t>
            </a:r>
            <a:endParaRPr lang="en-US" dirty="0"/>
          </a:p>
        </p:txBody>
      </p:sp>
      <p:pic>
        <p:nvPicPr>
          <p:cNvPr id="6" name="Content Placeholder 5" descr="Untitled 2.pdf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t="1307" r="-2" b="-519"/>
          <a:stretch/>
        </p:blipFill>
        <p:spPr>
          <a:xfrm>
            <a:off x="0" y="1525811"/>
            <a:ext cx="6855010" cy="4151089"/>
          </a:xfrm>
          <a:effectLst>
            <a:outerShdw blurRad="762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4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4/21/14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278" y="3375025"/>
            <a:ext cx="2044444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opo9919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6" y="474345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atla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53050"/>
            <a:ext cx="1587500" cy="105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SNAP_web_fina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3725" y="1201738"/>
            <a:ext cx="1450976" cy="1719308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1" name="Picture 5" descr="E:\LBLDesk\FY08-NERSC-AnalyticsAccomplishments\figs\SC07-SST-pacific-33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699543"/>
            <a:ext cx="1513963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229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ESnet’s</a:t>
            </a:r>
            <a:r>
              <a:rPr lang="en-US" dirty="0" smtClean="0"/>
              <a:t>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811"/>
            <a:ext cx="7924800" cy="1583263"/>
          </a:xfrm>
        </p:spPr>
        <p:txBody>
          <a:bodyPr>
            <a:noAutofit/>
          </a:bodyPr>
          <a:lstStyle/>
          <a:p>
            <a:pPr marL="457200" lvl="2" indent="0" algn="ctr">
              <a:buNone/>
            </a:pPr>
            <a:r>
              <a:rPr lang="en-US" sz="2400" dirty="0" smtClean="0"/>
              <a:t>Scientific progress is </a:t>
            </a:r>
            <a:r>
              <a:rPr lang="en-US" sz="2400" b="1" dirty="0" smtClean="0"/>
              <a:t>completely unconstrained </a:t>
            </a:r>
            <a:r>
              <a:rPr lang="en-US" sz="2400" dirty="0" smtClean="0"/>
              <a:t>by the physical location of instruments, people, computational resources, or data.  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pic>
        <p:nvPicPr>
          <p:cNvPr id="5" name="Picture 4" descr="Screen Shot 2014-01-05 at 3.47.31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88" y="2468701"/>
            <a:ext cx="3146212" cy="3181677"/>
          </a:xfrm>
          <a:prstGeom prst="rect">
            <a:avLst/>
          </a:prstGeom>
        </p:spPr>
      </p:pic>
      <p:pic>
        <p:nvPicPr>
          <p:cNvPr id="6" name="Picture 5" descr="ATLAS-cavit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407" y="2904988"/>
            <a:ext cx="3618593" cy="2359310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5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4/21/14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007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Central Role of the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2900"/>
            <a:ext cx="8229600" cy="4703763"/>
          </a:xfrm>
        </p:spPr>
        <p:txBody>
          <a:bodyPr>
            <a:normAutofit fontScale="92500"/>
          </a:bodyPr>
          <a:lstStyle/>
          <a:p>
            <a:r>
              <a:rPr lang="en-US" sz="1900" dirty="0" smtClean="0"/>
              <a:t>The very structure of modern science assumes science networks exist: high performance, feature rich, global scope</a:t>
            </a:r>
          </a:p>
          <a:p>
            <a:r>
              <a:rPr lang="en-US" sz="1900" dirty="0" smtClean="0"/>
              <a:t>What is “The Network” anyway?</a:t>
            </a:r>
          </a:p>
          <a:p>
            <a:pPr lvl="1"/>
            <a:r>
              <a:rPr lang="en-US" sz="1800" dirty="0" smtClean="0">
                <a:sym typeface="Wingdings"/>
              </a:rPr>
              <a:t>“</a:t>
            </a:r>
            <a:r>
              <a:rPr lang="en-US" sz="1800" dirty="0">
                <a:sym typeface="Wingdings"/>
              </a:rPr>
              <a:t>The Network” is the set of devices and applications involved in the use of a remote </a:t>
            </a:r>
            <a:r>
              <a:rPr lang="en-US" sz="1800" dirty="0" smtClean="0">
                <a:sym typeface="Wingdings"/>
              </a:rPr>
              <a:t>resource</a:t>
            </a:r>
          </a:p>
          <a:p>
            <a:pPr lvl="2"/>
            <a:r>
              <a:rPr lang="en-US" sz="1800" dirty="0" smtClean="0">
                <a:sym typeface="Wingdings"/>
              </a:rPr>
              <a:t>This is not about supercomputer interconnects</a:t>
            </a:r>
          </a:p>
          <a:p>
            <a:pPr lvl="2"/>
            <a:r>
              <a:rPr lang="en-US" sz="1800" dirty="0" smtClean="0">
                <a:sym typeface="Wingdings"/>
              </a:rPr>
              <a:t>This is about data flow from experiment to analysis, between facilities, etc.</a:t>
            </a:r>
            <a:endParaRPr lang="en-US" sz="1800" dirty="0">
              <a:sym typeface="Wingdings"/>
            </a:endParaRPr>
          </a:p>
          <a:p>
            <a:pPr lvl="1"/>
            <a:r>
              <a:rPr lang="en-US" sz="1800" dirty="0" smtClean="0">
                <a:sym typeface="Wingdings"/>
              </a:rPr>
              <a:t>User interfaces for “</a:t>
            </a:r>
            <a:r>
              <a:rPr lang="en-US" sz="1800" dirty="0">
                <a:sym typeface="Wingdings"/>
              </a:rPr>
              <a:t>The </a:t>
            </a:r>
            <a:r>
              <a:rPr lang="en-US" sz="1800" dirty="0" smtClean="0">
                <a:sym typeface="Wingdings"/>
              </a:rPr>
              <a:t>Network” – portal, data transfer tool, workflow engine</a:t>
            </a:r>
          </a:p>
          <a:p>
            <a:pPr lvl="1"/>
            <a:r>
              <a:rPr lang="en-US" sz="1800" dirty="0" smtClean="0">
                <a:sym typeface="Wingdings"/>
              </a:rPr>
              <a:t>Therefore, servers and applications must also be considered</a:t>
            </a:r>
          </a:p>
          <a:p>
            <a:pPr marL="0" indent="0"/>
            <a:r>
              <a:rPr lang="en-US" sz="1900" dirty="0" smtClean="0">
                <a:sym typeface="Wingdings"/>
              </a:rPr>
              <a:t>What </a:t>
            </a:r>
            <a:r>
              <a:rPr lang="en-US" sz="1900" dirty="0">
                <a:sym typeface="Wingdings"/>
              </a:rPr>
              <a:t>is important?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1800" dirty="0">
                <a:sym typeface="Wingdings"/>
              </a:rPr>
              <a:t>Correctness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1800" dirty="0">
                <a:sym typeface="Wingdings"/>
              </a:rPr>
              <a:t>Consistency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1800" dirty="0" smtClean="0">
                <a:sym typeface="Wingdings"/>
              </a:rPr>
              <a:t>Performance</a:t>
            </a:r>
            <a:endParaRPr lang="en-US" sz="1800" dirty="0"/>
          </a:p>
          <a:p>
            <a:endParaRPr lang="en-US" sz="1800" dirty="0" smtClean="0">
              <a:sym typeface="Wingdings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6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4/21/14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832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Data Transfer Rates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2DE2B-1862-AC46-8E34-76F2DE4B4D3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ext Box 1030"/>
          <p:cNvSpPr txBox="1">
            <a:spLocks noChangeArrowheads="1"/>
          </p:cNvSpPr>
          <p:nvPr/>
        </p:nvSpPr>
        <p:spPr bwMode="auto">
          <a:xfrm>
            <a:off x="1130300" y="5176839"/>
            <a:ext cx="8026400" cy="120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7" tIns="45713" rIns="91427" bIns="45713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Helvetica" pitchFamily="-112" charset="0"/>
              </a:rPr>
              <a:t>This table available </a:t>
            </a:r>
            <a:r>
              <a:rPr lang="en-US" dirty="0" smtClean="0">
                <a:latin typeface="Helvetica" pitchFamily="-112" charset="0"/>
              </a:rPr>
              <a:t>at: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Helvetica" pitchFamily="-112" charset="0"/>
                <a:hlinkClick r:id="rId2"/>
              </a:rPr>
              <a:t>http</a:t>
            </a:r>
            <a:r>
              <a:rPr lang="en-US" dirty="0">
                <a:latin typeface="Helvetica" pitchFamily="-112" charset="0"/>
                <a:hlinkClick r:id="rId2"/>
              </a:rPr>
              <a:t>://fasterdata.es.net/fasterdata-home/requirements-and-expectations</a:t>
            </a:r>
            <a:r>
              <a:rPr lang="en-US" dirty="0" smtClean="0">
                <a:latin typeface="Helvetica" pitchFamily="-112" charset="0"/>
                <a:hlinkClick r:id="rId2"/>
              </a:rPr>
              <a:t>/</a:t>
            </a:r>
            <a:endParaRPr lang="en-US" dirty="0">
              <a:latin typeface="Helvetica" pitchFamily="-112" charset="0"/>
            </a:endParaRPr>
          </a:p>
          <a:p>
            <a:pPr>
              <a:spcBef>
                <a:spcPct val="50000"/>
              </a:spcBef>
            </a:pPr>
            <a:endParaRPr lang="en-US" dirty="0" smtClean="0">
              <a:latin typeface="Helvetica" pitchFamily="-112" charset="0"/>
            </a:endParaRPr>
          </a:p>
        </p:txBody>
      </p:sp>
      <p:pic>
        <p:nvPicPr>
          <p:cNvPr id="8" name="Picture 7" descr="rat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47503"/>
            <a:ext cx="9111563" cy="4029336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7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4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4/21/14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42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– Ubiquitous and Fragile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213601" cy="2489200"/>
          </a:xfrm>
        </p:spPr>
        <p:txBody>
          <a:bodyPr>
            <a:normAutofit/>
          </a:bodyPr>
          <a:lstStyle/>
          <a:p>
            <a:r>
              <a:rPr lang="en-US" dirty="0" smtClean="0"/>
              <a:t>Networks provide connectivity between hosts – how do hosts see the network?</a:t>
            </a:r>
          </a:p>
          <a:p>
            <a:pPr lvl="1"/>
            <a:r>
              <a:rPr lang="en-US" dirty="0" smtClean="0"/>
              <a:t>From an application’s perspective, the interface to “the other end” is a socket</a:t>
            </a:r>
          </a:p>
          <a:p>
            <a:pPr lvl="1"/>
            <a:r>
              <a:rPr lang="en-US" dirty="0" smtClean="0"/>
              <a:t>Communication is between applications – mostly over TCP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4089400"/>
            <a:ext cx="8229600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TCP – the fragile workhorse</a:t>
            </a:r>
          </a:p>
          <a:p>
            <a:pPr lvl="1"/>
            <a:r>
              <a:rPr lang="en-US" dirty="0" smtClean="0"/>
              <a:t>TCP is (for very good reasons) timid – packet loss is interpreted as congestion</a:t>
            </a:r>
          </a:p>
          <a:p>
            <a:pPr lvl="1"/>
            <a:r>
              <a:rPr lang="en-US" dirty="0" smtClean="0"/>
              <a:t>Packet loss in conjunction with latency is a performance killer</a:t>
            </a:r>
          </a:p>
          <a:p>
            <a:pPr lvl="1"/>
            <a:r>
              <a:rPr lang="en-US" dirty="0" smtClean="0"/>
              <a:t>Like it or not, TCP is used for the vast majority of data transfer applications (more than 95% of ESnet traffic is TCP)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8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4/21/14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168" y="1972734"/>
            <a:ext cx="2493083" cy="195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7118252" y="1705858"/>
            <a:ext cx="1468074" cy="26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r>
              <a:rPr lang="en-US" sz="600" dirty="0">
                <a:solidFill>
                  <a:srgbClr val="FF0000"/>
                </a:solidFill>
              </a:rPr>
              <a:t>© 2013 </a:t>
            </a:r>
            <a:r>
              <a:rPr lang="en-US" sz="600" dirty="0" smtClean="0">
                <a:solidFill>
                  <a:srgbClr val="FF0000"/>
                </a:solidFill>
              </a:rPr>
              <a:t>icanhascheezburger.com</a:t>
            </a:r>
            <a:endParaRPr lang="en-US" sz="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201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94" y="11034"/>
            <a:ext cx="7284288" cy="1143000"/>
          </a:xfrm>
        </p:spPr>
        <p:txBody>
          <a:bodyPr/>
          <a:lstStyle/>
          <a:p>
            <a:r>
              <a:rPr lang="en-US" dirty="0"/>
              <a:t>A small amount of packet loss makes a huge difference in TCP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DF976-E69B-874F-A266-C778F7D1D5BE}" type="datetime1">
              <a:rPr lang="en-US" smtClean="0"/>
              <a:pPr>
                <a:defRPr/>
              </a:pPr>
              <a:t>4/21/14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2" y="1096981"/>
            <a:ext cx="9131188" cy="5402551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172418" y="3456512"/>
            <a:ext cx="836763" cy="465826"/>
          </a:xfrm>
          <a:prstGeom prst="wedgeRoundRectCallout">
            <a:avLst>
              <a:gd name="adj1" fmla="val -143822"/>
              <a:gd name="adj2" fmla="val -40114"/>
              <a:gd name="adj3" fmla="val 16667"/>
            </a:avLst>
          </a:prstGeom>
          <a:ln w="12700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r>
              <a:rPr lang="en-US" sz="1200" dirty="0" smtClean="0">
                <a:solidFill>
                  <a:srgbClr val="000000"/>
                </a:solidFill>
                <a:ea typeface="+mn-ea"/>
                <a:cs typeface="Arial" charset="0"/>
              </a:rPr>
              <a:t>Metro Area</a:t>
            </a:r>
            <a:endParaRPr lang="en-US" sz="1200" dirty="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430706" y="2506852"/>
            <a:ext cx="836763" cy="632926"/>
          </a:xfrm>
          <a:prstGeom prst="wedgeRoundRectCallout">
            <a:avLst>
              <a:gd name="adj1" fmla="val -227975"/>
              <a:gd name="adj2" fmla="val -85359"/>
              <a:gd name="adj3" fmla="val 16667"/>
            </a:avLst>
          </a:prstGeom>
          <a:ln w="12700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r>
              <a:rPr lang="en-US" sz="1200" dirty="0" smtClean="0">
                <a:solidFill>
                  <a:srgbClr val="000000"/>
                </a:solidFill>
                <a:ea typeface="+mn-ea"/>
                <a:cs typeface="Arial" charset="0"/>
              </a:rPr>
              <a:t>Local</a:t>
            </a:r>
          </a:p>
          <a:p>
            <a:pPr algn="ctr" defTabSz="914400" eaLnBrk="0" hangingPunct="0"/>
            <a:r>
              <a:rPr lang="en-US" sz="1200" dirty="0" smtClean="0">
                <a:solidFill>
                  <a:srgbClr val="000000"/>
                </a:solidFill>
                <a:ea typeface="+mn-ea"/>
                <a:cs typeface="Arial" charset="0"/>
              </a:rPr>
              <a:t>(LAN)</a:t>
            </a:r>
            <a:endParaRPr lang="en-US" sz="1200" dirty="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392899" y="3466625"/>
            <a:ext cx="836763" cy="465826"/>
          </a:xfrm>
          <a:prstGeom prst="wedgeRoundRectCallout">
            <a:avLst>
              <a:gd name="adj1" fmla="val -204254"/>
              <a:gd name="adj2" fmla="val 221554"/>
              <a:gd name="adj3" fmla="val 16667"/>
            </a:avLst>
          </a:prstGeom>
          <a:ln w="12700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r>
              <a:rPr lang="en-US" sz="1200" dirty="0" smtClean="0">
                <a:solidFill>
                  <a:srgbClr val="000000"/>
                </a:solidFill>
                <a:ea typeface="+mn-ea"/>
                <a:cs typeface="Arial" charset="0"/>
              </a:rPr>
              <a:t>Regional</a:t>
            </a:r>
            <a:endParaRPr lang="en-US" sz="1200" dirty="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043230" y="3790707"/>
            <a:ext cx="928362" cy="465826"/>
          </a:xfrm>
          <a:prstGeom prst="wedgeRoundRectCallout">
            <a:avLst>
              <a:gd name="adj1" fmla="val 162253"/>
              <a:gd name="adj2" fmla="val 205386"/>
              <a:gd name="adj3" fmla="val 16667"/>
            </a:avLst>
          </a:prstGeom>
          <a:ln w="12700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r>
              <a:rPr lang="en-US" sz="1200" dirty="0" smtClean="0">
                <a:solidFill>
                  <a:srgbClr val="000000"/>
                </a:solidFill>
                <a:ea typeface="+mn-ea"/>
                <a:cs typeface="Arial" charset="0"/>
              </a:rPr>
              <a:t>Continental</a:t>
            </a:r>
            <a:endParaRPr lang="en-US" sz="1200" dirty="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818736" y="3117692"/>
            <a:ext cx="1281336" cy="465826"/>
          </a:xfrm>
          <a:prstGeom prst="wedgeRoundRectCallout">
            <a:avLst>
              <a:gd name="adj1" fmla="val 105870"/>
              <a:gd name="adj2" fmla="val 348839"/>
              <a:gd name="adj3" fmla="val 16667"/>
            </a:avLst>
          </a:prstGeom>
          <a:ln w="12700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r>
              <a:rPr lang="en-US" sz="1200" dirty="0" smtClean="0">
                <a:solidFill>
                  <a:srgbClr val="000000"/>
                </a:solidFill>
                <a:ea typeface="+mn-ea"/>
                <a:cs typeface="Arial" charset="0"/>
              </a:rPr>
              <a:t>International</a:t>
            </a:r>
            <a:endParaRPr lang="en-US" sz="1200" dirty="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5871882"/>
            <a:ext cx="8350250" cy="4320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7526115" y="6189663"/>
            <a:ext cx="1281336" cy="0"/>
          </a:xfrm>
          <a:prstGeom prst="line">
            <a:avLst/>
          </a:prstGeom>
          <a:ln w="76200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82525" y="6195485"/>
            <a:ext cx="1281336" cy="0"/>
          </a:xfrm>
          <a:prstGeom prst="line">
            <a:avLst/>
          </a:prstGeom>
          <a:ln w="76200">
            <a:solidFill>
              <a:srgbClr val="9FC244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57034" y="6189663"/>
            <a:ext cx="128133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7201" y="6187548"/>
            <a:ext cx="1281336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1952" y="5882344"/>
            <a:ext cx="1778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Measured (TCP Reno)</a:t>
            </a:r>
            <a:endParaRPr lang="en-US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660808" y="5880095"/>
            <a:ext cx="1562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Measured (HTCP)</a:t>
            </a:r>
            <a:endParaRPr lang="en-US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081891" y="5880096"/>
            <a:ext cx="1984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Theoretical (TCP Reno)</a:t>
            </a:r>
            <a:endParaRPr lang="en-US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425542" y="5879046"/>
            <a:ext cx="17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Measured (no loss)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48069" y="2515268"/>
            <a:ext cx="3387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With loss, high performance </a:t>
            </a:r>
            <a:r>
              <a:rPr lang="en-US" b="1" dirty="0"/>
              <a:t> </a:t>
            </a:r>
            <a:r>
              <a:rPr lang="en-US" b="1" dirty="0" smtClean="0"/>
              <a:t>beyond </a:t>
            </a:r>
            <a:r>
              <a:rPr lang="en-US" b="1" dirty="0"/>
              <a:t>metro </a:t>
            </a:r>
            <a:r>
              <a:rPr lang="en-US" b="1" dirty="0" smtClean="0"/>
              <a:t>distances is essentially impossible</a:t>
            </a:r>
            <a:endParaRPr lang="en-US" b="1" dirty="0"/>
          </a:p>
        </p:txBody>
      </p:sp>
      <p:sp>
        <p:nvSpPr>
          <p:cNvPr id="28" name="Date Placeholder 3"/>
          <p:cNvSpPr txBox="1">
            <a:spLocks/>
          </p:cNvSpPr>
          <p:nvPr/>
        </p:nvSpPr>
        <p:spPr>
          <a:xfrm>
            <a:off x="457200" y="6303963"/>
            <a:ext cx="32385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fld id="{A4C066DF-968D-2340-B25E-66D46178BCB9}" type="slidenum">
              <a:rPr lang="en-US" sz="800" smtClean="0">
                <a:solidFill>
                  <a:prstClr val="black"/>
                </a:solidFill>
                <a:latin typeface="Arial"/>
              </a:rPr>
              <a:pPr>
                <a:defRPr/>
              </a:pPr>
              <a:t>9</a:t>
            </a:fld>
            <a:r>
              <a:rPr lang="en-US" sz="800" smtClean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smtClean="0">
                <a:solidFill>
                  <a:prstClr val="black"/>
                </a:solidFill>
                <a:latin typeface="Arial"/>
                <a:hlinkClick r:id="rId4"/>
              </a:rPr>
              <a:t>engage@es.net</a:t>
            </a:r>
            <a:r>
              <a:rPr lang="en-US" sz="800" smtClean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 smtClean="0">
                <a:solidFill>
                  <a:prstClr val="black"/>
                </a:solidFill>
                <a:latin typeface="Arial"/>
              </a:rPr>
              <a:pPr>
                <a:defRPr/>
              </a:pPr>
              <a:t>4/21/14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6215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9362_ESnet_PPT_Template">
  <a:themeElements>
    <a:clrScheme name="ESnet Theme Colors 1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619FC4"/>
      </a:accent1>
      <a:accent2>
        <a:srgbClr val="006394"/>
      </a:accent2>
      <a:accent3>
        <a:srgbClr val="99CCCC"/>
      </a:accent3>
      <a:accent4>
        <a:srgbClr val="006666"/>
      </a:accent4>
      <a:accent5>
        <a:srgbClr val="669999"/>
      </a:accent5>
      <a:accent6>
        <a:srgbClr val="00999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Arial" pitchFamily="-65" charset="0"/>
            <a:cs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Arial" pitchFamily="-65" charset="0"/>
            <a:cs typeface="Arial" pitchFamily="-65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ternet2 Presentation Template">
  <a:themeElements>
    <a:clrScheme name="Internet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19362_ESnet_PPT_Template.pot</Template>
  <TotalTime>18779</TotalTime>
  <Words>2667</Words>
  <Application>Microsoft Macintosh PowerPoint</Application>
  <PresentationFormat>On-screen Show (4:3)</PresentationFormat>
  <Paragraphs>401</Paragraphs>
  <Slides>38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19362_ESnet_PPT_Template</vt:lpstr>
      <vt:lpstr>1_Custom Design</vt:lpstr>
      <vt:lpstr>Internet2 Presentation Template</vt:lpstr>
      <vt:lpstr>Bitmap Image</vt:lpstr>
      <vt:lpstr>Visio</vt:lpstr>
      <vt:lpstr>The perfSONAR Project at 10 Years: Status and Trajectory</vt:lpstr>
      <vt:lpstr>Overview</vt:lpstr>
      <vt:lpstr>Overarching Motivation</vt:lpstr>
      <vt:lpstr>ESnet Supports DOE Office of Science</vt:lpstr>
      <vt:lpstr>ESnet’s Vision</vt:lpstr>
      <vt:lpstr>The Central Role of the Network</vt:lpstr>
      <vt:lpstr>Sample Data Transfer Rates</vt:lpstr>
      <vt:lpstr>TCP – Ubiquitous and Fragile</vt:lpstr>
      <vt:lpstr>A small amount of packet loss makes a huge difference in TCP performance</vt:lpstr>
      <vt:lpstr>Where Are The Problems?</vt:lpstr>
      <vt:lpstr>Local Testing Will Not Find Everything</vt:lpstr>
      <vt:lpstr>Soft Network Failures</vt:lpstr>
      <vt:lpstr>PowerPoint Presentation</vt:lpstr>
      <vt:lpstr>Network Monitoring</vt:lpstr>
      <vt:lpstr>Overview</vt:lpstr>
      <vt:lpstr>The Ghost of perfSONAR Past</vt:lpstr>
      <vt:lpstr>The Ghost of perfSONAR Past</vt:lpstr>
      <vt:lpstr>The Ghost of perfSONAR Past</vt:lpstr>
      <vt:lpstr>Problem: Nobody’s Fault</vt:lpstr>
      <vt:lpstr>The Ghost of perfSONAR Past</vt:lpstr>
      <vt:lpstr>The Ghost of perfSONAR Past</vt:lpstr>
      <vt:lpstr>The Ghost of perfSONAR Past</vt:lpstr>
      <vt:lpstr>Overview</vt:lpstr>
      <vt:lpstr>What is perfSONAR?</vt:lpstr>
      <vt:lpstr>perfSONAR Toolkit</vt:lpstr>
      <vt:lpstr>perfSONAR Toolkit Services</vt:lpstr>
      <vt:lpstr>perfSONAR Present</vt:lpstr>
      <vt:lpstr>Lookup Service Directory Search:  http://stats.es.net/ServicesDirectory/</vt:lpstr>
      <vt:lpstr>PowerPoint Presentation</vt:lpstr>
      <vt:lpstr>Overview</vt:lpstr>
      <vt:lpstr>Congestion – via OWAMP Loss</vt:lpstr>
      <vt:lpstr>Soft Routing/Interface Failures</vt:lpstr>
      <vt:lpstr>Failing Optics (BWCTL and Utilization)</vt:lpstr>
      <vt:lpstr>Firewalls</vt:lpstr>
      <vt:lpstr>Host Tuning</vt:lpstr>
      <vt:lpstr>Overview</vt:lpstr>
      <vt:lpstr>Future Directions &amp; Unfinished Business</vt:lpstr>
      <vt:lpstr>The perfSONAR Project at 10 Years: Status and Trajectory</vt:lpstr>
    </vt:vector>
  </TitlesOfParts>
  <Company>Lawrence Berkeley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Slide Arial 32 pt</dc:title>
  <dc:creator>Wendy Tsabba</dc:creator>
  <cp:lastModifiedBy>Jason Zurawski</cp:lastModifiedBy>
  <cp:revision>325</cp:revision>
  <cp:lastPrinted>2011-09-27T17:47:57Z</cp:lastPrinted>
  <dcterms:created xsi:type="dcterms:W3CDTF">2011-02-26T00:20:18Z</dcterms:created>
  <dcterms:modified xsi:type="dcterms:W3CDTF">2014-04-21T21:02:29Z</dcterms:modified>
</cp:coreProperties>
</file>