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79" r:id="rId2"/>
    <p:sldId id="558" r:id="rId3"/>
    <p:sldId id="559" r:id="rId4"/>
    <p:sldId id="565" r:id="rId5"/>
    <p:sldId id="556" r:id="rId6"/>
    <p:sldId id="476" r:id="rId7"/>
    <p:sldId id="477" r:id="rId8"/>
    <p:sldId id="560" r:id="rId9"/>
    <p:sldId id="471" r:id="rId10"/>
    <p:sldId id="479" r:id="rId11"/>
    <p:sldId id="480" r:id="rId12"/>
    <p:sldId id="481" r:id="rId13"/>
    <p:sldId id="482" r:id="rId14"/>
    <p:sldId id="483" r:id="rId15"/>
    <p:sldId id="484" r:id="rId16"/>
    <p:sldId id="561" r:id="rId17"/>
    <p:sldId id="472" r:id="rId18"/>
    <p:sldId id="486" r:id="rId19"/>
    <p:sldId id="489" r:id="rId20"/>
    <p:sldId id="490" r:id="rId21"/>
    <p:sldId id="493" r:id="rId22"/>
    <p:sldId id="492" r:id="rId23"/>
    <p:sldId id="487" r:id="rId24"/>
    <p:sldId id="488" r:id="rId25"/>
    <p:sldId id="562" r:id="rId26"/>
    <p:sldId id="513" r:id="rId27"/>
    <p:sldId id="552" r:id="rId28"/>
    <p:sldId id="553" r:id="rId29"/>
    <p:sldId id="554" r:id="rId30"/>
    <p:sldId id="564" r:id="rId31"/>
    <p:sldId id="514" r:id="rId32"/>
    <p:sldId id="515" r:id="rId33"/>
    <p:sldId id="517" r:id="rId34"/>
    <p:sldId id="518" r:id="rId35"/>
    <p:sldId id="519" r:id="rId36"/>
    <p:sldId id="521" r:id="rId37"/>
    <p:sldId id="525" r:id="rId38"/>
    <p:sldId id="528" r:id="rId39"/>
    <p:sldId id="531" r:id="rId40"/>
    <p:sldId id="533" r:id="rId41"/>
    <p:sldId id="534" r:id="rId42"/>
    <p:sldId id="563" r:id="rId43"/>
    <p:sldId id="551" r:id="rId44"/>
    <p:sldId id="501" r:id="rId45"/>
    <p:sldId id="566" r:id="rId46"/>
    <p:sldId id="494" r:id="rId47"/>
    <p:sldId id="495" r:id="rId48"/>
    <p:sldId id="496" r:id="rId49"/>
    <p:sldId id="498" r:id="rId50"/>
    <p:sldId id="497"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Narrow" charset="0"/>
        <a:ea typeface="ＭＳ Ｐゴシック" charset="0"/>
        <a:cs typeface="ＭＳ Ｐゴシック" charset="0"/>
      </a:defRPr>
    </a:lvl5pPr>
    <a:lvl6pPr marL="2286000" algn="l" defTabSz="457200" rtl="0" eaLnBrk="1" latinLnBrk="0" hangingPunct="1">
      <a:defRPr kern="1200">
        <a:solidFill>
          <a:schemeClr val="tx1"/>
        </a:solidFill>
        <a:latin typeface="Arial Narrow" charset="0"/>
        <a:ea typeface="ＭＳ Ｐゴシック" charset="0"/>
        <a:cs typeface="ＭＳ Ｐゴシック" charset="0"/>
      </a:defRPr>
    </a:lvl6pPr>
    <a:lvl7pPr marL="2743200" algn="l" defTabSz="457200" rtl="0" eaLnBrk="1" latinLnBrk="0" hangingPunct="1">
      <a:defRPr kern="1200">
        <a:solidFill>
          <a:schemeClr val="tx1"/>
        </a:solidFill>
        <a:latin typeface="Arial Narrow" charset="0"/>
        <a:ea typeface="ＭＳ Ｐゴシック" charset="0"/>
        <a:cs typeface="ＭＳ Ｐゴシック" charset="0"/>
      </a:defRPr>
    </a:lvl7pPr>
    <a:lvl8pPr marL="3200400" algn="l" defTabSz="457200" rtl="0" eaLnBrk="1" latinLnBrk="0" hangingPunct="1">
      <a:defRPr kern="1200">
        <a:solidFill>
          <a:schemeClr val="tx1"/>
        </a:solidFill>
        <a:latin typeface="Arial Narrow" charset="0"/>
        <a:ea typeface="ＭＳ Ｐゴシック" charset="0"/>
        <a:cs typeface="ＭＳ Ｐゴシック" charset="0"/>
      </a:defRPr>
    </a:lvl8pPr>
    <a:lvl9pPr marL="3657600" algn="l" defTabSz="457200" rtl="0" eaLnBrk="1" latinLnBrk="0" hangingPunct="1">
      <a:defRPr kern="1200">
        <a:solidFill>
          <a:schemeClr val="tx1"/>
        </a:solidFill>
        <a:latin typeface="Arial Narrow"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63" autoAdjust="0"/>
  </p:normalViewPr>
  <p:slideViewPr>
    <p:cSldViewPr snapToGrid="0" snapToObjects="1">
      <p:cViewPr varScale="1">
        <p:scale>
          <a:sx n="149" d="100"/>
          <a:sy n="149" d="100"/>
        </p:scale>
        <p:origin x="-112" y="-736"/>
      </p:cViewPr>
      <p:guideLst>
        <p:guide orient="horz" pos="3272"/>
        <p:guide orient="horz" pos="2220"/>
        <p:guide orient="horz" pos="507"/>
        <p:guide pos="5466"/>
        <p:guide pos="2842"/>
        <p:guide pos="27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325CB42-5754-2E42-BC47-2D28AE325DAA}" type="datetimeFigureOut">
              <a:rPr lang="en-US"/>
              <a:pPr>
                <a:defRPr/>
              </a:pPr>
              <a:t>4/6/15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CBF1686-D61C-4B4C-9CC0-EF2343D2A907}" type="slidenum">
              <a:rPr lang="en-US"/>
              <a:pPr>
                <a:defRPr/>
              </a:pPr>
              <a:t>‹#›</a:t>
            </a:fld>
            <a:endParaRPr lang="en-US"/>
          </a:p>
        </p:txBody>
      </p:sp>
    </p:spTree>
    <p:extLst>
      <p:ext uri="{BB962C8B-B14F-4D97-AF65-F5344CB8AC3E}">
        <p14:creationId xmlns:p14="http://schemas.microsoft.com/office/powerpoint/2010/main" val="3106476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Arial"/>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a:ea typeface="+mn-ea"/>
                <a:cs typeface="Arial"/>
              </a:defRPr>
            </a:lvl1pPr>
          </a:lstStyle>
          <a:p>
            <a:pPr>
              <a:defRPr/>
            </a:pPr>
            <a:fld id="{FCDF4741-74F8-B841-8C30-66E3725D6096}" type="datetimeFigureOut">
              <a:rPr lang="en-US"/>
              <a:pPr>
                <a:defRPr/>
              </a:pPr>
              <a:t>4/6/15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Arial"/>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a:ea typeface="+mn-ea"/>
                <a:cs typeface="Arial"/>
              </a:defRPr>
            </a:lvl1pPr>
          </a:lstStyle>
          <a:p>
            <a:pPr>
              <a:defRPr/>
            </a:pPr>
            <a:fld id="{E5974A96-DFFB-C144-8087-15282382EEA9}" type="slidenum">
              <a:rPr lang="en-US"/>
              <a:pPr>
                <a:defRPr/>
              </a:pPr>
              <a:t>‹#›</a:t>
            </a:fld>
            <a:endParaRPr lang="en-US"/>
          </a:p>
        </p:txBody>
      </p:sp>
    </p:spTree>
    <p:extLst>
      <p:ext uri="{BB962C8B-B14F-4D97-AF65-F5344CB8AC3E}">
        <p14:creationId xmlns:p14="http://schemas.microsoft.com/office/powerpoint/2010/main" val="10576510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596900" lvl="1" indent="0" rtl="0">
              <a:spcBef>
                <a:spcPts val="900"/>
              </a:spcBef>
              <a:buClr>
                <a:schemeClr val="dk1"/>
              </a:buClr>
              <a:buSzPct val="100000"/>
              <a:buFont typeface="Arial"/>
              <a:buNone/>
            </a:pPr>
            <a:endParaRPr lang="en" sz="1400" dirty="0">
              <a:solidFill>
                <a:srgbClr val="2F2B2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3" name="Shape 5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mechanics of this are that your </a:t>
            </a:r>
            <a:r>
              <a:rPr lang="en-US" baseline="0" dirty="0" err="1" smtClean="0"/>
              <a:t>blackhole</a:t>
            </a:r>
            <a:r>
              <a:rPr lang="en-US" baseline="0" dirty="0" smtClean="0"/>
              <a:t> router will push out an update to your border routing devices and they will operate as fast as the network hardware can insert and withdraw prefixes.  </a:t>
            </a:r>
            <a:endParaRPr lang="en-US" dirty="0" smtClean="0"/>
          </a:p>
          <a:p>
            <a:pPr lvl="0" rtl="0">
              <a:spcBef>
                <a:spcPts val="0"/>
              </a:spcBef>
              <a:buNone/>
            </a:pPr>
            <a:r>
              <a:rPr lang="en-US" dirty="0" smtClean="0"/>
              <a:t>At a basic level, the</a:t>
            </a:r>
            <a:r>
              <a:rPr lang="en-US" baseline="0" dirty="0" smtClean="0"/>
              <a:t> remote triggered black hole router functions like this:  Nefarious traffic appears, anomaly detected by IDS system.  It signals the black hole router which sends a BGP update to the science DMZ router that then blocks the traffic using the policy configured for that peering.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limiting factors are the resources associated with the routing table size on the platform and the fact that it can only block at layer 3, so no port level blocking with standard BGP black hole routing.  Address only. </a:t>
            </a:r>
            <a:endParaRPr lang="en" dirty="0" smtClean="0"/>
          </a:p>
          <a:p>
            <a:pPr lvl="0" rtl="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baseline="0" dirty="0" smtClean="0"/>
              <a:t>You have your tools for blocking and your heavy machinery for identifying undesirable traffic. </a:t>
            </a:r>
            <a:r>
              <a:rPr lang="en-US" dirty="0" smtClean="0"/>
              <a:t>Baselines are critically important from</a:t>
            </a:r>
            <a:r>
              <a:rPr lang="en-US" baseline="0" dirty="0" smtClean="0"/>
              <a:t> the perspective of identifying anomalies.  What baselines will provide is a great visual cue for anomaly detection.</a:t>
            </a:r>
          </a:p>
          <a:p>
            <a:pPr lvl="0" rtl="0">
              <a:spcBef>
                <a:spcPts val="0"/>
              </a:spcBef>
              <a:buNone/>
            </a:pPr>
            <a:r>
              <a:rPr lang="en-US" baseline="0" dirty="0" smtClean="0"/>
              <a:t> Again, your networking team likely already has a mechanism for recording this information, the Science DMZ just needs to be included. Some platforms even allow for alerting on deviations from baselines. </a:t>
            </a:r>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596900" lvl="1" indent="0" rtl="0">
              <a:spcBef>
                <a:spcPts val="900"/>
              </a:spcBef>
              <a:buClr>
                <a:schemeClr val="dk1"/>
              </a:buClr>
              <a:buSzPct val="100000"/>
              <a:buFont typeface="Arial"/>
              <a:buNone/>
            </a:pPr>
            <a:endParaRPr lang="en" sz="1400" dirty="0">
              <a:solidFill>
                <a:srgbClr val="2F2B2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596900" lvl="1" indent="0" rtl="0">
              <a:spcBef>
                <a:spcPts val="900"/>
              </a:spcBef>
              <a:buClr>
                <a:schemeClr val="dk1"/>
              </a:buClr>
              <a:buSzPct val="100000"/>
              <a:buFont typeface="Arial"/>
              <a:buNone/>
            </a:pPr>
            <a:endParaRPr lang="en" sz="1400" dirty="0">
              <a:solidFill>
                <a:srgbClr val="2F2B2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596900" lvl="1" indent="0" rtl="0">
              <a:spcBef>
                <a:spcPts val="900"/>
              </a:spcBef>
              <a:buClr>
                <a:schemeClr val="dk1"/>
              </a:buClr>
              <a:buSzPct val="100000"/>
              <a:buFont typeface="Arial"/>
              <a:buNone/>
            </a:pPr>
            <a:endParaRPr lang="en" sz="1400" dirty="0">
              <a:solidFill>
                <a:srgbClr val="2F2B2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in the diagrams the security policy</a:t>
            </a:r>
            <a:r>
              <a:rPr lang="en-US" baseline="0" dirty="0" smtClean="0"/>
              <a:t> control mechanisms are part of the Science DMZ switch/router</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solidFill>
                  <a:schemeClr val="dk1"/>
                </a:solidFill>
              </a:rPr>
              <a:t>Common campus </a:t>
            </a:r>
            <a:r>
              <a:rPr lang="en-US" dirty="0" smtClean="0">
                <a:solidFill>
                  <a:schemeClr val="dk1"/>
                </a:solidFill>
              </a:rPr>
              <a:t>type</a:t>
            </a:r>
            <a:r>
              <a:rPr lang="en" dirty="0" smtClean="0">
                <a:solidFill>
                  <a:schemeClr val="dk1"/>
                </a:solidFill>
              </a:rPr>
              <a:t> </a:t>
            </a:r>
            <a:r>
              <a:rPr lang="en" dirty="0">
                <a:solidFill>
                  <a:schemeClr val="dk1"/>
                </a:solidFill>
              </a:rPr>
              <a:t>deployent.  There may already be some one-off DMZ services but majority of traffic flows through a security appliance or set of devices of some sort. This will likely remain but the addition of a Science DMZ will add a “fast path” into the network that bypasses these typical filtering mechanisms. </a:t>
            </a:r>
          </a:p>
          <a:p>
            <a:pPr lvl="0" rt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Example of a basic science DMZ.  A fast</a:t>
            </a:r>
            <a:r>
              <a:rPr lang="en-US" baseline="0" dirty="0" smtClean="0"/>
              <a:t> path out for scientific and other research traffic. However…This is what a security engineer doing his due diligence is going to look at it like this, and that’s a good thing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Practically speaking, this is a well monitored network from a 20,000 foot view.  Note the optical tap</a:t>
            </a:r>
            <a:r>
              <a:rPr lang="en-US" baseline="0" dirty="0" smtClean="0"/>
              <a:t> on the science DMZ link. This could easily be a series of optical taps, </a:t>
            </a:r>
            <a:r>
              <a:rPr lang="en-US" baseline="0" dirty="0" err="1" smtClean="0"/>
              <a:t>gigamon</a:t>
            </a:r>
            <a:r>
              <a:rPr lang="en-US" baseline="0" dirty="0" smtClean="0"/>
              <a:t> devices, arista switches, </a:t>
            </a:r>
            <a:r>
              <a:rPr lang="en-US" baseline="0" dirty="0" err="1" smtClean="0"/>
              <a:t>cpacket</a:t>
            </a:r>
            <a:r>
              <a:rPr lang="en-US" baseline="0" dirty="0" smtClean="0"/>
              <a:t> devices or a series of span ports.  The mechanism is less important the the function, and each have advantages.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How does your existing security work?  Why recreate the wheel when you really don’t need to.  We want to reduce</a:t>
            </a:r>
            <a:r>
              <a:rPr lang="en-US" baseline="0" dirty="0" smtClean="0"/>
              <a:t>, reuse and recycle.  Adding as much visibility as is reasonable in a given environment. We may remove the lock on the door but we scrutinize the parties going through it. </a:t>
            </a:r>
            <a:endParaRPr lang="en-US" dirty="0"/>
          </a:p>
        </p:txBody>
      </p:sp>
    </p:spTree>
    <p:extLst>
      <p:ext uri="{BB962C8B-B14F-4D97-AF65-F5344CB8AC3E}">
        <p14:creationId xmlns:p14="http://schemas.microsoft.com/office/powerpoint/2010/main" val="26964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DOE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3938" y="5832475"/>
            <a:ext cx="1573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ab_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5667375"/>
            <a:ext cx="9080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Snet_Logo_Head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4863" y="652463"/>
            <a:ext cx="328771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399" y="2130425"/>
            <a:ext cx="7762875" cy="1470025"/>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69267"/>
            <a:ext cx="3657600" cy="1390121"/>
          </a:xfrm>
        </p:spPr>
        <p:txBody>
          <a:bodyPr anchor="b"/>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902A163-54C0-964C-B429-AD63EC90F2AC}" type="datetime1">
              <a:rPr lang="en-US"/>
              <a:pPr>
                <a:defRPr/>
              </a:pPr>
              <a:t>4/6/15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B79DC5-0D50-244C-8B5F-77FE4BE7CD35}" type="slidenum">
              <a:rPr lang="en-US"/>
              <a:pPr>
                <a:defRPr/>
              </a:pPr>
              <a:t>‹#›</a:t>
            </a:fld>
            <a:endParaRPr lang="en-US"/>
          </a:p>
        </p:txBody>
      </p:sp>
    </p:spTree>
    <p:extLst>
      <p:ext uri="{BB962C8B-B14F-4D97-AF65-F5344CB8AC3E}">
        <p14:creationId xmlns:p14="http://schemas.microsoft.com/office/powerpoint/2010/main" val="217764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C2BA070-C317-9242-9F22-9571CC7F1A9D}" type="datetime1">
              <a:rPr lang="en-US"/>
              <a:pPr>
                <a:defRPr/>
              </a:pPr>
              <a:t>4/6/15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E752FB-DA03-D14D-B545-3889A4389154}" type="slidenum">
              <a:rPr lang="en-US"/>
              <a:pPr>
                <a:defRPr/>
              </a:pPr>
              <a:t>‹#›</a:t>
            </a:fld>
            <a:endParaRPr lang="en-US" dirty="0"/>
          </a:p>
        </p:txBody>
      </p:sp>
    </p:spTree>
    <p:extLst>
      <p:ext uri="{BB962C8B-B14F-4D97-AF65-F5344CB8AC3E}">
        <p14:creationId xmlns:p14="http://schemas.microsoft.com/office/powerpoint/2010/main" val="284918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ESnet_Logo_Foot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7125" y="6116638"/>
            <a:ext cx="12096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136525" cy="68484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1"/>
              </a:solidFill>
            </a:endParaRPr>
          </a:p>
        </p:txBody>
      </p:sp>
      <p:sp>
        <p:nvSpPr>
          <p:cNvPr id="2" name="Title 1"/>
          <p:cNvSpPr>
            <a:spLocks noGrp="1"/>
          </p:cNvSpPr>
          <p:nvPr>
            <p:ph type="title"/>
          </p:nvPr>
        </p:nvSpPr>
        <p:spPr>
          <a:xfrm>
            <a:off x="914400" y="3897313"/>
            <a:ext cx="7772400" cy="1362075"/>
          </a:xfrm>
        </p:spPr>
        <p:txBody>
          <a:bodyPr anchor="t"/>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14400" y="2124076"/>
            <a:ext cx="7772400" cy="1500187"/>
          </a:xfrm>
        </p:spPr>
        <p:txBody>
          <a:bodyPr bIns="18288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632C7FC-7DA3-224A-B814-4609BDC3D521}" type="datetime1">
              <a:rPr lang="en-US"/>
              <a:pPr>
                <a:defRPr/>
              </a:pPr>
              <a:t>4/6/15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2EC84A7-9F83-FA42-AD77-1B3731E4E018}" type="slidenum">
              <a:rPr lang="en-US"/>
              <a:pPr>
                <a:defRPr/>
              </a:pPr>
              <a:t>‹#›</a:t>
            </a:fld>
            <a:endParaRPr lang="en-US"/>
          </a:p>
        </p:txBody>
      </p:sp>
    </p:spTree>
    <p:extLst>
      <p:ext uri="{BB962C8B-B14F-4D97-AF65-F5344CB8AC3E}">
        <p14:creationId xmlns:p14="http://schemas.microsoft.com/office/powerpoint/2010/main" val="142695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8163"/>
          </a:xfrm>
        </p:spPr>
        <p:txBody>
          <a:bodyPr/>
          <a:lstStyle>
            <a:lvl1pPr marL="228600" indent="-228600">
              <a:defRPr sz="1800"/>
            </a:lvl1pPr>
            <a:lvl2pPr marL="457200" indent="-228600">
              <a:buClr>
                <a:schemeClr val="bg2"/>
              </a:buClr>
              <a:defRPr sz="1600"/>
            </a:lvl2pPr>
            <a:lvl3pPr marL="685800" indent="-228600">
              <a:buClr>
                <a:schemeClr val="bg2"/>
              </a:buClr>
              <a:defRPr sz="1400"/>
            </a:lvl3pPr>
            <a:lvl4pPr marL="914400" indent="-228600">
              <a:buClr>
                <a:schemeClr val="bg2"/>
              </a:buClr>
              <a:defRPr sz="1200"/>
            </a:lvl4pPr>
            <a:lvl5pPr marL="1143000" indent="-228600">
              <a:buClr>
                <a:schemeClr val="bg2"/>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48163"/>
          </a:xfrm>
        </p:spPr>
        <p:txBody>
          <a:bodyPr/>
          <a:lstStyle>
            <a:lvl1pPr marL="228600" indent="-228600">
              <a:defRPr sz="1800"/>
            </a:lvl1pPr>
            <a:lvl2pPr marL="457200" indent="-228600">
              <a:buClr>
                <a:schemeClr val="bg2"/>
              </a:buClr>
              <a:defRPr sz="1600"/>
            </a:lvl2pPr>
            <a:lvl3pPr marL="685800" indent="-228600">
              <a:buClr>
                <a:schemeClr val="bg2"/>
              </a:buClr>
              <a:defRPr sz="1400"/>
            </a:lvl3pPr>
            <a:lvl4pPr marL="914400" indent="-228600">
              <a:buClr>
                <a:schemeClr val="bg2"/>
              </a:buClr>
              <a:defRPr sz="1200"/>
            </a:lvl4pPr>
            <a:lvl5pPr marL="1143000" indent="-228600">
              <a:buClr>
                <a:schemeClr val="bg2"/>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47E7F2A-3C18-BB48-AF7D-32042ACCA231}" type="datetime1">
              <a:rPr lang="en-US"/>
              <a:pPr>
                <a:defRPr/>
              </a:pPr>
              <a:t>4/6/15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D34363-D55A-B746-AC0D-B8A5947084AE}" type="slidenum">
              <a:rPr lang="en-US"/>
              <a:pPr>
                <a:defRPr/>
              </a:pPr>
              <a:t>‹#›</a:t>
            </a:fld>
            <a:endParaRPr lang="en-US" dirty="0"/>
          </a:p>
        </p:txBody>
      </p:sp>
    </p:spTree>
    <p:extLst>
      <p:ext uri="{BB962C8B-B14F-4D97-AF65-F5344CB8AC3E}">
        <p14:creationId xmlns:p14="http://schemas.microsoft.com/office/powerpoint/2010/main" val="119967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1800"/>
            </a:lvl1pPr>
            <a:lvl2pPr marL="457200" indent="-228600">
              <a:defRPr sz="1600"/>
            </a:lvl2pPr>
            <a:lvl3pPr marL="685800" indent="-228600">
              <a:defRPr sz="14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1800"/>
            </a:lvl1pPr>
            <a:lvl2pPr marL="457200" indent="-228600">
              <a:defRPr sz="1600"/>
            </a:lvl2pPr>
            <a:lvl3pPr marL="685800" indent="-228600">
              <a:defRPr sz="14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D24332F-941A-D544-AE18-71DAC3CE7C05}" type="datetime1">
              <a:rPr lang="en-US"/>
              <a:pPr>
                <a:defRPr/>
              </a:pPr>
              <a:t>4/6/15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39A81F-5D2E-8D44-9304-54F116FA6C79}" type="slidenum">
              <a:rPr lang="en-US"/>
              <a:pPr>
                <a:defRPr/>
              </a:pPr>
              <a:t>‹#›</a:t>
            </a:fld>
            <a:endParaRPr lang="en-US" dirty="0"/>
          </a:p>
        </p:txBody>
      </p:sp>
    </p:spTree>
    <p:extLst>
      <p:ext uri="{BB962C8B-B14F-4D97-AF65-F5344CB8AC3E}">
        <p14:creationId xmlns:p14="http://schemas.microsoft.com/office/powerpoint/2010/main" val="17539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5A67E15-86BD-334E-9327-A1EE05D6E02F}" type="datetime1">
              <a:rPr lang="en-US"/>
              <a:pPr>
                <a:defRPr/>
              </a:pPr>
              <a:t>4/6/15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F935CD-73E4-9B4F-B9BA-14C4A43C8F35}" type="slidenum">
              <a:rPr lang="en-US"/>
              <a:pPr>
                <a:defRPr/>
              </a:pPr>
              <a:t>‹#›</a:t>
            </a:fld>
            <a:endParaRPr lang="en-US" dirty="0"/>
          </a:p>
        </p:txBody>
      </p:sp>
    </p:spTree>
    <p:extLst>
      <p:ext uri="{BB962C8B-B14F-4D97-AF65-F5344CB8AC3E}">
        <p14:creationId xmlns:p14="http://schemas.microsoft.com/office/powerpoint/2010/main" val="393908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C8E523D-06F1-DA4C-83AE-FB7F9418C1E3}" type="datetime1">
              <a:rPr lang="en-US"/>
              <a:pPr>
                <a:defRPr/>
              </a:pPr>
              <a:t>4/6/15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70DBE8A-18E9-A24F-9905-C4136FE286B6}" type="slidenum">
              <a:rPr lang="en-US"/>
              <a:pPr>
                <a:defRPr/>
              </a:pPr>
              <a:t>‹#›</a:t>
            </a:fld>
            <a:endParaRPr lang="en-US"/>
          </a:p>
        </p:txBody>
      </p:sp>
    </p:spTree>
    <p:extLst>
      <p:ext uri="{BB962C8B-B14F-4D97-AF65-F5344CB8AC3E}">
        <p14:creationId xmlns:p14="http://schemas.microsoft.com/office/powerpoint/2010/main" val="240970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0275" y="6483350"/>
            <a:ext cx="1685925" cy="365125"/>
          </a:xfrm>
          <a:prstGeom prst="rect">
            <a:avLst/>
          </a:prstGeom>
        </p:spPr>
        <p:txBody>
          <a:bodyPr vert="horz" lIns="91440" tIns="45720" rIns="91440" bIns="45720" rtlCol="0" anchor="ctr"/>
          <a:lstStyle>
            <a:lvl1pPr algn="l" fontAlgn="auto">
              <a:spcBef>
                <a:spcPts val="0"/>
              </a:spcBef>
              <a:spcAft>
                <a:spcPts val="0"/>
              </a:spcAft>
              <a:defRPr sz="900">
                <a:solidFill>
                  <a:srgbClr val="9A9A9B"/>
                </a:solidFill>
                <a:latin typeface="Arial"/>
                <a:ea typeface="+mn-ea"/>
                <a:cs typeface="Arial"/>
              </a:defRPr>
            </a:lvl1pPr>
          </a:lstStyle>
          <a:p>
            <a:pPr>
              <a:defRPr/>
            </a:pPr>
            <a:fld id="{BE6DDD53-107F-204B-B182-96542FE482CF}" type="datetime1">
              <a:rPr lang="en-US"/>
              <a:pPr>
                <a:defRPr/>
              </a:pPr>
              <a:t>4/6/15</a:t>
            </a:fld>
            <a:endParaRPr lang="en-US" dirty="0"/>
          </a:p>
        </p:txBody>
      </p:sp>
      <p:sp>
        <p:nvSpPr>
          <p:cNvPr id="5" name="Footer Placeholder 4"/>
          <p:cNvSpPr>
            <a:spLocks noGrp="1"/>
          </p:cNvSpPr>
          <p:nvPr>
            <p:ph type="ftr" sz="quarter" idx="3"/>
          </p:nvPr>
        </p:nvSpPr>
        <p:spPr>
          <a:xfrm>
            <a:off x="4572000" y="6483350"/>
            <a:ext cx="41148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457200" y="6483350"/>
            <a:ext cx="447675"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Arial"/>
                <a:ea typeface="+mn-ea"/>
                <a:cs typeface="Arial"/>
              </a:defRPr>
            </a:lvl1pPr>
          </a:lstStyle>
          <a:p>
            <a:pPr>
              <a:defRPr/>
            </a:pPr>
            <a:fld id="{C521F92F-E6B6-DD45-95BF-163E01EE4598}" type="slidenum">
              <a:rPr lang="en-US"/>
              <a:pPr>
                <a:defRPr/>
              </a:pPr>
              <a:t>‹#›</a:t>
            </a:fld>
            <a:endParaRPr lang="en-US" dirty="0"/>
          </a:p>
        </p:txBody>
      </p:sp>
      <p:pic>
        <p:nvPicPr>
          <p:cNvPr id="1031" name="Picture 6" descr="ESnet_Logo_Foot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77125" y="6116638"/>
            <a:ext cx="12096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136525" cy="68484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1"/>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09" r:id="rId2"/>
    <p:sldLayoutId id="2147483714" r:id="rId3"/>
    <p:sldLayoutId id="2147483710" r:id="rId4"/>
    <p:sldLayoutId id="2147483711" r:id="rId5"/>
    <p:sldLayoutId id="2147483712" r:id="rId6"/>
    <p:sldLayoutId id="2147483715" r:id="rId7"/>
  </p:sldLayoutIdLst>
  <p:hf hdr="0"/>
  <p:txStyles>
    <p:titleStyle>
      <a:lvl1pPr algn="l" defTabSz="457200" rtl="0" eaLnBrk="0" fontAlgn="base" hangingPunct="0">
        <a:spcBef>
          <a:spcPct val="0"/>
        </a:spcBef>
        <a:spcAft>
          <a:spcPct val="0"/>
        </a:spcAft>
        <a:defRPr sz="32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chemeClr val="tx1"/>
          </a:solidFill>
          <a:latin typeface="Arial Narrow" charset="0"/>
          <a:ea typeface="ＭＳ Ｐゴシック" charset="0"/>
          <a:cs typeface="ＭＳ Ｐゴシック" charset="0"/>
        </a:defRPr>
      </a:lvl2pPr>
      <a:lvl3pPr algn="l" defTabSz="457200" rtl="0" eaLnBrk="0" fontAlgn="base" hangingPunct="0">
        <a:spcBef>
          <a:spcPct val="0"/>
        </a:spcBef>
        <a:spcAft>
          <a:spcPct val="0"/>
        </a:spcAft>
        <a:defRPr sz="3200" b="1">
          <a:solidFill>
            <a:schemeClr val="tx1"/>
          </a:solidFill>
          <a:latin typeface="Arial Narrow" charset="0"/>
          <a:ea typeface="ＭＳ Ｐゴシック" charset="0"/>
          <a:cs typeface="ＭＳ Ｐゴシック" charset="0"/>
        </a:defRPr>
      </a:lvl3pPr>
      <a:lvl4pPr algn="l" defTabSz="457200" rtl="0" eaLnBrk="0" fontAlgn="base" hangingPunct="0">
        <a:spcBef>
          <a:spcPct val="0"/>
        </a:spcBef>
        <a:spcAft>
          <a:spcPct val="0"/>
        </a:spcAft>
        <a:defRPr sz="3200" b="1">
          <a:solidFill>
            <a:schemeClr val="tx1"/>
          </a:solidFill>
          <a:latin typeface="Arial Narrow" charset="0"/>
          <a:ea typeface="ＭＳ Ｐゴシック" charset="0"/>
          <a:cs typeface="ＭＳ Ｐゴシック" charset="0"/>
        </a:defRPr>
      </a:lvl4pPr>
      <a:lvl5pPr algn="l" defTabSz="457200" rtl="0" eaLnBrk="0" fontAlgn="base" hangingPunct="0">
        <a:spcBef>
          <a:spcPct val="0"/>
        </a:spcBef>
        <a:spcAft>
          <a:spcPct val="0"/>
        </a:spcAft>
        <a:defRPr sz="3200" b="1">
          <a:solidFill>
            <a:schemeClr val="tx1"/>
          </a:solidFill>
          <a:latin typeface="Arial Narrow" charset="0"/>
          <a:ea typeface="ＭＳ Ｐゴシック" charset="0"/>
          <a:cs typeface="ＭＳ Ｐゴシック" charset="0"/>
        </a:defRPr>
      </a:lvl5pPr>
      <a:lvl6pPr marL="457200" algn="l" defTabSz="457200" rtl="0" fontAlgn="base">
        <a:spcBef>
          <a:spcPct val="0"/>
        </a:spcBef>
        <a:spcAft>
          <a:spcPct val="0"/>
        </a:spcAft>
        <a:defRPr sz="3200" b="1">
          <a:solidFill>
            <a:schemeClr val="tx1"/>
          </a:solidFill>
          <a:latin typeface="Arial Narrow" charset="0"/>
          <a:ea typeface="ＭＳ Ｐゴシック" charset="0"/>
          <a:cs typeface="ＭＳ Ｐゴシック" charset="0"/>
        </a:defRPr>
      </a:lvl6pPr>
      <a:lvl7pPr marL="914400" algn="l" defTabSz="457200" rtl="0" fontAlgn="base">
        <a:spcBef>
          <a:spcPct val="0"/>
        </a:spcBef>
        <a:spcAft>
          <a:spcPct val="0"/>
        </a:spcAft>
        <a:defRPr sz="3200" b="1">
          <a:solidFill>
            <a:schemeClr val="tx1"/>
          </a:solidFill>
          <a:latin typeface="Arial Narrow" charset="0"/>
          <a:ea typeface="ＭＳ Ｐゴシック" charset="0"/>
          <a:cs typeface="ＭＳ Ｐゴシック" charset="0"/>
        </a:defRPr>
      </a:lvl7pPr>
      <a:lvl8pPr marL="1371600" algn="l" defTabSz="457200" rtl="0" fontAlgn="base">
        <a:spcBef>
          <a:spcPct val="0"/>
        </a:spcBef>
        <a:spcAft>
          <a:spcPct val="0"/>
        </a:spcAft>
        <a:defRPr sz="3200" b="1">
          <a:solidFill>
            <a:schemeClr val="tx1"/>
          </a:solidFill>
          <a:latin typeface="Arial Narrow" charset="0"/>
          <a:ea typeface="ＭＳ Ｐゴシック" charset="0"/>
          <a:cs typeface="ＭＳ Ｐゴシック" charset="0"/>
        </a:defRPr>
      </a:lvl8pPr>
      <a:lvl9pPr marL="1828800" algn="l" defTabSz="457200" rtl="0" fontAlgn="base">
        <a:spcBef>
          <a:spcPct val="0"/>
        </a:spcBef>
        <a:spcAft>
          <a:spcPct val="0"/>
        </a:spcAft>
        <a:defRPr sz="3200" b="1">
          <a:solidFill>
            <a:schemeClr val="tx1"/>
          </a:solidFill>
          <a:latin typeface="Arial Narrow" charset="0"/>
          <a:ea typeface="ＭＳ Ｐゴシック" charset="0"/>
          <a:cs typeface="ＭＳ Ｐゴシック" charset="0"/>
        </a:defRPr>
      </a:lvl9pPr>
    </p:titleStyle>
    <p:body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engage@es.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engage@es.ne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engage@e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s>
</file>

<file path=ppt/slides/_rels/slide33.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8.png"/><Relationship Id="rId10"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33.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engage@es.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engage@es.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engage@es.n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engage@es.net" TargetMode="External"/></Relationships>
</file>

<file path=ppt/slides/_rels/slide39.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4.wmf"/><Relationship Id="rId1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8.png"/><Relationship Id="rId10"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engage@es.ne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engage@es.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3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chool.net" TargetMode="External"/><Relationship Id="rId4" Type="http://schemas.openxmlformats.org/officeDocument/2006/relationships/hyperlink" Target="http://www.cablenewsnetwork.co.uk" TargetMode="External"/><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www.gooogl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www.snopes.com/quotes/sutton.as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914400" y="2130425"/>
            <a:ext cx="7762875" cy="1470025"/>
          </a:xfrm>
        </p:spPr>
        <p:txBody>
          <a:bodyPr/>
          <a:lstStyle/>
          <a:p>
            <a:pPr eaLnBrk="1" hangingPunct="1"/>
            <a:r>
              <a:rPr lang="en-US" dirty="0" err="1" smtClean="0">
                <a:latin typeface="Arial Narrow" charset="0"/>
              </a:rPr>
              <a:t>Cybersecurity</a:t>
            </a:r>
            <a:r>
              <a:rPr lang="en-US" dirty="0" smtClean="0">
                <a:latin typeface="Arial Narrow" charset="0"/>
              </a:rPr>
              <a:t>: Protecting Against Things that go “bump” in the Net</a:t>
            </a:r>
            <a:endParaRPr lang="en-US" dirty="0">
              <a:latin typeface="Arial Narrow" charset="0"/>
            </a:endParaRPr>
          </a:p>
        </p:txBody>
      </p:sp>
      <p:sp>
        <p:nvSpPr>
          <p:cNvPr id="7" name="Subtitle 2"/>
          <p:cNvSpPr>
            <a:spLocks noGrp="1"/>
          </p:cNvSpPr>
          <p:nvPr>
            <p:ph type="subTitle" idx="1"/>
          </p:nvPr>
        </p:nvSpPr>
        <p:spPr>
          <a:xfrm>
            <a:off x="914400" y="3868738"/>
            <a:ext cx="3657600" cy="1390650"/>
          </a:xfrm>
        </p:spPr>
        <p:txBody>
          <a:bodyPr/>
          <a:lstStyle/>
          <a:p>
            <a:pPr eaLnBrk="1" hangingPunct="1">
              <a:spcBef>
                <a:spcPts val="300"/>
              </a:spcBef>
              <a:spcAft>
                <a:spcPts val="300"/>
              </a:spcAft>
            </a:pPr>
            <a:r>
              <a:rPr lang="en-US" sz="1800" b="1" dirty="0">
                <a:latin typeface="Arial Narrow" charset="0"/>
              </a:rPr>
              <a:t>Jason Zurawski – </a:t>
            </a:r>
            <a:r>
              <a:rPr lang="en-US" sz="1800" b="1" dirty="0">
                <a:latin typeface="Arial Narrow" charset="0"/>
                <a:hlinkClick r:id="rId2"/>
              </a:rPr>
              <a:t>zurawski@es.net</a:t>
            </a:r>
            <a:r>
              <a:rPr lang="en-US" sz="1800" b="1" dirty="0">
                <a:latin typeface="Arial Narrow" charset="0"/>
              </a:rPr>
              <a:t> </a:t>
            </a:r>
            <a:endParaRPr lang="en-US" sz="1800" b="1" dirty="0" smtClean="0">
              <a:latin typeface="Arial Narrow" charset="0"/>
            </a:endParaRPr>
          </a:p>
          <a:p>
            <a:pPr eaLnBrk="1" hangingPunct="1">
              <a:spcBef>
                <a:spcPts val="300"/>
              </a:spcBef>
              <a:spcAft>
                <a:spcPts val="300"/>
              </a:spcAft>
            </a:pPr>
            <a:r>
              <a:rPr lang="en-US" sz="1800" dirty="0" smtClean="0">
                <a:latin typeface="Arial Narrow" charset="0"/>
              </a:rPr>
              <a:t>Science Engagement Engineer, </a:t>
            </a:r>
            <a:r>
              <a:rPr lang="en-US" sz="1800" dirty="0">
                <a:latin typeface="Arial Narrow" charset="0"/>
              </a:rPr>
              <a:t>ESnet</a:t>
            </a:r>
          </a:p>
          <a:p>
            <a:pPr eaLnBrk="1" hangingPunct="1">
              <a:spcBef>
                <a:spcPts val="300"/>
              </a:spcBef>
              <a:spcAft>
                <a:spcPts val="300"/>
              </a:spcAft>
            </a:pPr>
            <a:r>
              <a:rPr lang="en-US" sz="1800" dirty="0">
                <a:latin typeface="Arial Narrow" charset="0"/>
              </a:rPr>
              <a:t>Lawrence Berkeley National Laboratory</a:t>
            </a:r>
          </a:p>
        </p:txBody>
      </p:sp>
      <p:sp>
        <p:nvSpPr>
          <p:cNvPr id="11" name="Text Placeholder 11"/>
          <p:cNvSpPr txBox="1">
            <a:spLocks/>
          </p:cNvSpPr>
          <p:nvPr/>
        </p:nvSpPr>
        <p:spPr bwMode="auto">
          <a:xfrm>
            <a:off x="4833938" y="3868738"/>
            <a:ext cx="38433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spcBef>
                <a:spcPct val="20000"/>
              </a:spcBef>
              <a:buFont typeface="Arial" charset="0"/>
              <a:buNone/>
            </a:pPr>
            <a:endParaRPr lang="en-US" sz="1400" dirty="0" smtClean="0">
              <a:solidFill>
                <a:schemeClr val="bg2"/>
              </a:solidFill>
            </a:endParaRPr>
          </a:p>
          <a:p>
            <a:pPr eaLnBrk="1" hangingPunct="1">
              <a:spcBef>
                <a:spcPct val="20000"/>
              </a:spcBef>
              <a:buFont typeface="Arial" charset="0"/>
              <a:buNone/>
            </a:pPr>
            <a:r>
              <a:rPr lang="en-US" sz="1400" dirty="0">
                <a:solidFill>
                  <a:schemeClr val="bg2"/>
                </a:solidFill>
              </a:rPr>
              <a:t>Southern Partnership in Advanced </a:t>
            </a:r>
            <a:r>
              <a:rPr lang="en-US" sz="1400" dirty="0" smtClean="0">
                <a:solidFill>
                  <a:schemeClr val="bg2"/>
                </a:solidFill>
              </a:rPr>
              <a:t>Networking</a:t>
            </a:r>
          </a:p>
          <a:p>
            <a:pPr eaLnBrk="1" hangingPunct="1">
              <a:spcBef>
                <a:spcPct val="20000"/>
              </a:spcBef>
              <a:buFont typeface="Arial" charset="0"/>
              <a:buNone/>
            </a:pPr>
            <a:r>
              <a:rPr lang="en-US" sz="1400" dirty="0" smtClean="0">
                <a:solidFill>
                  <a:schemeClr val="bg2"/>
                </a:solidFill>
              </a:rPr>
              <a:t>April </a:t>
            </a:r>
            <a:r>
              <a:rPr lang="en-US" sz="1400" dirty="0">
                <a:solidFill>
                  <a:schemeClr val="bg2"/>
                </a:solidFill>
              </a:rPr>
              <a:t>9</a:t>
            </a:r>
            <a:r>
              <a:rPr lang="en-US" sz="1400" baseline="30000" dirty="0" smtClean="0">
                <a:solidFill>
                  <a:schemeClr val="bg2"/>
                </a:solidFill>
              </a:rPr>
              <a:t>th</a:t>
            </a:r>
            <a:r>
              <a:rPr lang="en-US" sz="1400" dirty="0">
                <a:solidFill>
                  <a:schemeClr val="bg2"/>
                </a:solidFill>
              </a:rPr>
              <a:t>, </a:t>
            </a:r>
            <a:r>
              <a:rPr lang="en-US" sz="1400" dirty="0" smtClean="0">
                <a:solidFill>
                  <a:schemeClr val="bg2"/>
                </a:solidFill>
              </a:rPr>
              <a:t>2015</a:t>
            </a:r>
            <a:endParaRPr lang="en-US" sz="1400" dirty="0">
              <a:solidFill>
                <a:schemeClr val="bg2"/>
              </a:solidFill>
            </a:endParaRPr>
          </a:p>
        </p:txBody>
      </p:sp>
      <p:cxnSp>
        <p:nvCxnSpPr>
          <p:cNvPr id="12" name="Straight Connector 11"/>
          <p:cNvCxnSpPr/>
          <p:nvPr/>
        </p:nvCxnSpPr>
        <p:spPr>
          <a:xfrm>
            <a:off x="4691063" y="3975100"/>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Criminal Threats</a:t>
            </a:r>
            <a:endParaRPr lang="en-US" sz="4000" dirty="0"/>
          </a:p>
        </p:txBody>
      </p:sp>
      <p:sp>
        <p:nvSpPr>
          <p:cNvPr id="3" name="Content Placeholder 2"/>
          <p:cNvSpPr>
            <a:spLocks noGrp="1"/>
          </p:cNvSpPr>
          <p:nvPr>
            <p:ph idx="1"/>
          </p:nvPr>
        </p:nvSpPr>
        <p:spPr>
          <a:xfrm>
            <a:off x="457200" y="1600200"/>
            <a:ext cx="4872149" cy="2550609"/>
          </a:xfrm>
        </p:spPr>
        <p:txBody>
          <a:bodyPr>
            <a:normAutofit fontScale="85000" lnSpcReduction="20000"/>
          </a:bodyPr>
          <a:lstStyle/>
          <a:p>
            <a:r>
              <a:rPr lang="en-US" sz="2800" b="1" i="1" dirty="0" smtClean="0"/>
              <a:t>Fraud</a:t>
            </a:r>
            <a:r>
              <a:rPr lang="en-US" sz="2800" dirty="0" smtClean="0"/>
              <a:t> – Misrepresentation</a:t>
            </a:r>
          </a:p>
          <a:p>
            <a:r>
              <a:rPr lang="en-US" sz="2800" b="1" i="1" dirty="0" smtClean="0"/>
              <a:t>Scams</a:t>
            </a:r>
            <a:r>
              <a:rPr lang="en-US" sz="2800" dirty="0" smtClean="0"/>
              <a:t> – Normally a front to gather personal information or other criminal mischief.  Think phishing, etc.</a:t>
            </a:r>
          </a:p>
          <a:p>
            <a:r>
              <a:rPr lang="en-US" sz="2800" b="1" i="1" dirty="0" smtClean="0"/>
              <a:t>Destruction of Property </a:t>
            </a:r>
            <a:r>
              <a:rPr lang="en-US" sz="2800" dirty="0" smtClean="0"/>
              <a:t>– destruction of equipment, data.  Preventing access to resources and the costs </a:t>
            </a:r>
            <a:r>
              <a:rPr lang="en-US" sz="2800" dirty="0" smtClean="0"/>
              <a:t>associated</a:t>
            </a: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4" name="Picture 3" descr="15650-security-fail_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117" y="769873"/>
            <a:ext cx="3791167" cy="2963300"/>
          </a:xfrm>
          <a:prstGeom prst="rect">
            <a:avLst/>
          </a:prstGeom>
        </p:spPr>
      </p:pic>
      <p:sp>
        <p:nvSpPr>
          <p:cNvPr id="6" name="Content Placeholder 2"/>
          <p:cNvSpPr txBox="1">
            <a:spLocks/>
          </p:cNvSpPr>
          <p:nvPr/>
        </p:nvSpPr>
        <p:spPr bwMode="auto">
          <a:xfrm>
            <a:off x="457200" y="4150809"/>
            <a:ext cx="8339832" cy="219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2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smtClean="0"/>
              <a:t>Intellectual Property Theft </a:t>
            </a:r>
            <a:r>
              <a:rPr lang="en-US" sz="2800" dirty="0" smtClean="0"/>
              <a:t>– Espionage to steal national/trade secrets.  </a:t>
            </a:r>
          </a:p>
          <a:p>
            <a:r>
              <a:rPr lang="en-US" sz="2800" b="1" i="1" dirty="0" smtClean="0"/>
              <a:t>Identify Theft </a:t>
            </a:r>
            <a:r>
              <a:rPr lang="en-US" sz="2800" dirty="0" smtClean="0"/>
              <a:t>– Privacy breaches that target a person, persons, or entities</a:t>
            </a:r>
          </a:p>
          <a:p>
            <a:r>
              <a:rPr lang="en-US" sz="2800" b="1" i="1" dirty="0" smtClean="0"/>
              <a:t>Brand Theft </a:t>
            </a:r>
            <a:r>
              <a:rPr lang="en-US" sz="2800" dirty="0" smtClean="0"/>
              <a:t>– misrepresentation of a person/entity that can lead to other ramifications</a:t>
            </a:r>
          </a:p>
          <a:p>
            <a:endParaRPr lang="en-US" sz="2800" dirty="0" smtClean="0"/>
          </a:p>
          <a:p>
            <a:endParaRPr lang="en-US" sz="2800" dirty="0" smtClean="0"/>
          </a:p>
          <a:p>
            <a:pPr marL="0" indent="0">
              <a:buFont typeface="Arial" charse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8903253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Privacy Violations</a:t>
            </a:r>
            <a:endParaRPr lang="en-US" sz="4000" dirty="0"/>
          </a:p>
        </p:txBody>
      </p:sp>
      <p:sp>
        <p:nvSpPr>
          <p:cNvPr id="3" name="Content Placeholder 2"/>
          <p:cNvSpPr>
            <a:spLocks noGrp="1"/>
          </p:cNvSpPr>
          <p:nvPr>
            <p:ph idx="1"/>
          </p:nvPr>
        </p:nvSpPr>
        <p:spPr>
          <a:xfrm>
            <a:off x="457200" y="1600200"/>
            <a:ext cx="5313472" cy="2475797"/>
          </a:xfrm>
        </p:spPr>
        <p:txBody>
          <a:bodyPr>
            <a:normAutofit fontScale="92500" lnSpcReduction="20000"/>
          </a:bodyPr>
          <a:lstStyle/>
          <a:p>
            <a:r>
              <a:rPr lang="en-US" sz="2800" b="1" i="1" dirty="0" smtClean="0"/>
              <a:t>Data Harvesting </a:t>
            </a:r>
            <a:r>
              <a:rPr lang="en-US" sz="2800" dirty="0" smtClean="0"/>
              <a:t>– Using automated means to gather </a:t>
            </a:r>
            <a:r>
              <a:rPr lang="en-US" sz="2800" dirty="0" smtClean="0"/>
              <a:t>information (PII – Personally Identifiable Information) about people/entities.  </a:t>
            </a:r>
            <a:r>
              <a:rPr lang="en-US" sz="2800" dirty="0" smtClean="0"/>
              <a:t>Normally done through attacks on non-public sources (databases, unsecured locations with non-encrypted records</a:t>
            </a:r>
            <a:r>
              <a:rPr lang="en-US" sz="2800" dirty="0" smtClean="0"/>
              <a:t>)</a:t>
            </a:r>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6" name="Content Placeholder 2"/>
          <p:cNvSpPr txBox="1">
            <a:spLocks/>
          </p:cNvSpPr>
          <p:nvPr/>
        </p:nvSpPr>
        <p:spPr bwMode="auto">
          <a:xfrm>
            <a:off x="460879" y="3905532"/>
            <a:ext cx="8588761" cy="218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a:t>Surveillance</a:t>
            </a:r>
            <a:r>
              <a:rPr lang="en-US" sz="2800" dirty="0"/>
              <a:t> – Monitoring the electronic transmissions between entities.  Those most at risk will be using un-encrypted communication patterns.  </a:t>
            </a:r>
            <a:endParaRPr lang="en-US" sz="2800" b="1" i="1" dirty="0" smtClean="0"/>
          </a:p>
          <a:p>
            <a:r>
              <a:rPr lang="en-US" sz="2800" b="1" i="1" dirty="0" smtClean="0"/>
              <a:t>Traffic Analysis </a:t>
            </a:r>
            <a:r>
              <a:rPr lang="en-US" sz="2800" dirty="0" smtClean="0"/>
              <a:t>– Examining the flow of traffic between entities to determine patterns in activity (e.g. when remote backups may occur, to which locations, and any clues about the protocols being used).  </a:t>
            </a:r>
            <a:endParaRPr lang="en-US" dirty="0" smtClean="0"/>
          </a:p>
          <a:p>
            <a:endParaRPr lang="en-US" dirty="0" smtClean="0"/>
          </a:p>
        </p:txBody>
      </p:sp>
      <p:pic>
        <p:nvPicPr>
          <p:cNvPr id="7" name="Picture 6" descr="3ae29cf8af428caf4530a21b6f31930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749" y="1110492"/>
            <a:ext cx="2997200" cy="2654300"/>
          </a:xfrm>
          <a:prstGeom prst="rect">
            <a:avLst/>
          </a:prstGeom>
        </p:spPr>
      </p:pic>
    </p:spTree>
    <p:extLst>
      <p:ext uri="{BB962C8B-B14F-4D97-AF65-F5344CB8AC3E}">
        <p14:creationId xmlns:p14="http://schemas.microsoft.com/office/powerpoint/2010/main" val="26608133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Attention Generators</a:t>
            </a:r>
            <a:endParaRPr lang="en-US" sz="4000" dirty="0"/>
          </a:p>
        </p:txBody>
      </p:sp>
      <p:sp>
        <p:nvSpPr>
          <p:cNvPr id="3" name="Content Placeholder 2"/>
          <p:cNvSpPr>
            <a:spLocks noGrp="1"/>
          </p:cNvSpPr>
          <p:nvPr>
            <p:ph idx="1"/>
          </p:nvPr>
        </p:nvSpPr>
        <p:spPr>
          <a:xfrm>
            <a:off x="457200" y="1600200"/>
            <a:ext cx="5254563" cy="4344988"/>
          </a:xfrm>
        </p:spPr>
        <p:txBody>
          <a:bodyPr>
            <a:normAutofit fontScale="92500" lnSpcReduction="20000"/>
          </a:bodyPr>
          <a:lstStyle/>
          <a:p>
            <a:r>
              <a:rPr lang="en-US" sz="2800" b="1" dirty="0" err="1" smtClean="0"/>
              <a:t>DoS</a:t>
            </a:r>
            <a:r>
              <a:rPr lang="en-US" sz="2800" b="1" dirty="0" smtClean="0"/>
              <a:t>/</a:t>
            </a:r>
            <a:r>
              <a:rPr lang="en-US" sz="2800" b="1" dirty="0" err="1" smtClean="0"/>
              <a:t>DDoS</a:t>
            </a:r>
            <a:r>
              <a:rPr lang="en-US" sz="2800" b="1" dirty="0" smtClean="0"/>
              <a:t> </a:t>
            </a:r>
            <a:r>
              <a:rPr lang="en-US" sz="2800" dirty="0" smtClean="0"/>
              <a:t>– Attacks from a source, or many sources, to reduce the ability of the target to function.  Simply stated – overwhelming a destination with traffic so that it can no longer handle legitimate operations.</a:t>
            </a:r>
          </a:p>
          <a:p>
            <a:r>
              <a:rPr lang="en-US" sz="2800" b="1" i="1" dirty="0" smtClean="0"/>
              <a:t>Publicity</a:t>
            </a:r>
            <a:endParaRPr lang="en-US" sz="2800" dirty="0"/>
          </a:p>
          <a:p>
            <a:pPr lvl="1"/>
            <a:r>
              <a:rPr lang="en-US" sz="2600" dirty="0" smtClean="0"/>
              <a:t>Taking credit for a large scale attack to draw attention to a cause.  </a:t>
            </a:r>
          </a:p>
          <a:p>
            <a:pPr lvl="1"/>
            <a:r>
              <a:rPr lang="en-US" sz="2600" dirty="0" smtClean="0"/>
              <a:t>Attacking a target to show it’s relative insecurity and non-reliability, perhaps to highlight a competitor </a:t>
            </a:r>
          </a:p>
          <a:p>
            <a:endParaRPr lang="en-US" sz="2800" dirty="0" smtClean="0"/>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6" name="Picture 5" descr="IMG_15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763" y="1460500"/>
            <a:ext cx="3224927" cy="4299902"/>
          </a:xfrm>
          <a:prstGeom prst="rect">
            <a:avLst/>
          </a:prstGeom>
        </p:spPr>
      </p:pic>
    </p:spTree>
    <p:extLst>
      <p:ext uri="{BB962C8B-B14F-4D97-AF65-F5344CB8AC3E}">
        <p14:creationId xmlns:p14="http://schemas.microsoft.com/office/powerpoint/2010/main" val="503620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Security Needs</a:t>
            </a:r>
            <a:endParaRPr lang="en-US" sz="4000" dirty="0"/>
          </a:p>
        </p:txBody>
      </p:sp>
      <p:sp>
        <p:nvSpPr>
          <p:cNvPr id="3" name="Content Placeholder 2"/>
          <p:cNvSpPr>
            <a:spLocks noGrp="1"/>
          </p:cNvSpPr>
          <p:nvPr>
            <p:ph idx="1"/>
          </p:nvPr>
        </p:nvSpPr>
        <p:spPr/>
        <p:txBody>
          <a:bodyPr>
            <a:normAutofit/>
          </a:bodyPr>
          <a:lstStyle/>
          <a:p>
            <a:r>
              <a:rPr lang="en-US" sz="2800" dirty="0" smtClean="0"/>
              <a:t>There are several base needs we want to establish, each with a different definition and relative cost for securing.  </a:t>
            </a:r>
          </a:p>
          <a:p>
            <a:r>
              <a:rPr lang="en-US" sz="2800" dirty="0" smtClean="0"/>
              <a:t>Not all of these are important for every campus.  </a:t>
            </a:r>
          </a:p>
          <a:p>
            <a:r>
              <a:rPr lang="en-US" sz="2800" dirty="0" smtClean="0"/>
              <a:t>Some matter more to end users versus the campus infrastructure</a:t>
            </a:r>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4" name="Picture 3" descr="sharp-ed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44" y="4030612"/>
            <a:ext cx="3654597" cy="2582948"/>
          </a:xfrm>
          <a:prstGeom prst="rect">
            <a:avLst/>
          </a:prstGeom>
        </p:spPr>
      </p:pic>
    </p:spTree>
    <p:extLst>
      <p:ext uri="{BB962C8B-B14F-4D97-AF65-F5344CB8AC3E}">
        <p14:creationId xmlns:p14="http://schemas.microsoft.com/office/powerpoint/2010/main" val="15433578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Security Needs</a:t>
            </a:r>
            <a:endParaRPr lang="en-US" sz="4000" dirty="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6" name="Content Placeholder 2"/>
          <p:cNvSpPr txBox="1">
            <a:spLocks/>
          </p:cNvSpPr>
          <p:nvPr/>
        </p:nvSpPr>
        <p:spPr bwMode="auto">
          <a:xfrm>
            <a:off x="457200" y="1417638"/>
            <a:ext cx="5612730" cy="285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2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a:t>Privacy</a:t>
            </a:r>
            <a:r>
              <a:rPr lang="en-US" sz="2800" dirty="0"/>
              <a:t> – Everyone wants this, but there is a cost associated.  Not everyone is willing to pay to achieve </a:t>
            </a:r>
            <a:r>
              <a:rPr lang="en-US" sz="2800" dirty="0" smtClean="0"/>
              <a:t>this</a:t>
            </a:r>
          </a:p>
          <a:p>
            <a:pPr lvl="1"/>
            <a:r>
              <a:rPr lang="en-US" sz="2600" dirty="0" smtClean="0"/>
              <a:t>Think </a:t>
            </a:r>
            <a:r>
              <a:rPr lang="en-US" sz="2600" dirty="0"/>
              <a:t>back to Target – it’s expensive to upgrade 1000+ locations to ensure that there is no leakage of PII at the POS terminal.  Its also expensive to give free credit monitoring to everyone after the fact.  Did anyone ‘win’ in this scenario</a:t>
            </a:r>
            <a:r>
              <a:rPr lang="en-US" sz="2600" dirty="0" smtClean="0"/>
              <a:t>?</a:t>
            </a:r>
            <a:endParaRPr lang="en-US" sz="2600" dirty="0" smtClean="0"/>
          </a:p>
        </p:txBody>
      </p:sp>
      <p:pic>
        <p:nvPicPr>
          <p:cNvPr id="8" name="Picture 7" descr="internet-do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930" y="104173"/>
            <a:ext cx="2851019" cy="3801359"/>
          </a:xfrm>
          <a:prstGeom prst="rect">
            <a:avLst/>
          </a:prstGeom>
        </p:spPr>
      </p:pic>
      <p:sp>
        <p:nvSpPr>
          <p:cNvPr id="9" name="Content Placeholder 2"/>
          <p:cNvSpPr txBox="1">
            <a:spLocks/>
          </p:cNvSpPr>
          <p:nvPr/>
        </p:nvSpPr>
        <p:spPr bwMode="auto">
          <a:xfrm>
            <a:off x="457200" y="4031484"/>
            <a:ext cx="8229600" cy="265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i="1" dirty="0" smtClean="0"/>
              <a:t>“Layered” Security </a:t>
            </a:r>
            <a:r>
              <a:rPr lang="en-US" sz="2400" dirty="0" smtClean="0"/>
              <a:t>– Ex: US government information classification system (confidential, classified, secret, top secret, etc.).  Allows for a graduated curve based on risk.  </a:t>
            </a:r>
          </a:p>
          <a:p>
            <a:r>
              <a:rPr lang="en-US" sz="2400" b="1" i="1" dirty="0" smtClean="0"/>
              <a:t>Anonymity</a:t>
            </a:r>
            <a:r>
              <a:rPr lang="en-US" sz="2400" dirty="0" smtClean="0"/>
              <a:t> – Ability to track the actions of a person/persons/organization versus the desire of those actors to not be tracked.</a:t>
            </a:r>
          </a:p>
          <a:p>
            <a:pPr lvl="1"/>
            <a:r>
              <a:rPr lang="en-US" sz="2600" dirty="0" smtClean="0"/>
              <a:t>Fine line between surveillance and anonymity   </a:t>
            </a:r>
            <a:endParaRPr lang="en-US" sz="2600" dirty="0" smtClean="0"/>
          </a:p>
        </p:txBody>
      </p:sp>
    </p:spTree>
    <p:extLst>
      <p:ext uri="{BB962C8B-B14F-4D97-AF65-F5344CB8AC3E}">
        <p14:creationId xmlns:p14="http://schemas.microsoft.com/office/powerpoint/2010/main" val="3800709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Security Needs</a:t>
            </a:r>
            <a:endParaRPr lang="en-US" sz="4000" dirty="0"/>
          </a:p>
        </p:txBody>
      </p:sp>
      <p:sp>
        <p:nvSpPr>
          <p:cNvPr id="3" name="Content Placeholder 2"/>
          <p:cNvSpPr>
            <a:spLocks noGrp="1"/>
          </p:cNvSpPr>
          <p:nvPr>
            <p:ph idx="1"/>
          </p:nvPr>
        </p:nvSpPr>
        <p:spPr>
          <a:xfrm>
            <a:off x="457200" y="1600200"/>
            <a:ext cx="4060461" cy="2661413"/>
          </a:xfrm>
        </p:spPr>
        <p:txBody>
          <a:bodyPr>
            <a:normAutofit fontScale="77500" lnSpcReduction="20000"/>
          </a:bodyPr>
          <a:lstStyle/>
          <a:p>
            <a:r>
              <a:rPr lang="en-US" sz="2800" b="1" i="1" dirty="0" smtClean="0"/>
              <a:t>Authentication</a:t>
            </a:r>
            <a:r>
              <a:rPr lang="en-US" sz="2800" dirty="0" smtClean="0"/>
              <a:t> – The ability to verify who you say you are (e.g. this is a ‘continuation of trust’ from the physical world)</a:t>
            </a:r>
          </a:p>
          <a:p>
            <a:r>
              <a:rPr lang="en-US" sz="2800" b="1" i="1" dirty="0" smtClean="0"/>
              <a:t>Authorization</a:t>
            </a:r>
            <a:r>
              <a:rPr lang="en-US" sz="2800" dirty="0" smtClean="0"/>
              <a:t> – Works hand in hand with the above, but not the same.  This is being able to check that your identify can do what it is asking to do.  </a:t>
            </a:r>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6" name="Picture 5" descr="fail-security-officer-d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661" y="828647"/>
            <a:ext cx="4415372" cy="3303916"/>
          </a:xfrm>
          <a:prstGeom prst="rect">
            <a:avLst/>
          </a:prstGeom>
        </p:spPr>
      </p:pic>
      <p:sp>
        <p:nvSpPr>
          <p:cNvPr id="7" name="Content Placeholder 2"/>
          <p:cNvSpPr txBox="1">
            <a:spLocks/>
          </p:cNvSpPr>
          <p:nvPr/>
        </p:nvSpPr>
        <p:spPr bwMode="auto">
          <a:xfrm>
            <a:off x="457200" y="4132563"/>
            <a:ext cx="8229600" cy="23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i="1" dirty="0" smtClean="0"/>
              <a:t>Integrity</a:t>
            </a:r>
            <a:r>
              <a:rPr lang="en-US" sz="2800" dirty="0" smtClean="0"/>
              <a:t> – Related to both items above – but not the same.</a:t>
            </a:r>
          </a:p>
          <a:p>
            <a:pPr lvl="1"/>
            <a:r>
              <a:rPr lang="en-US" sz="2600" dirty="0" smtClean="0"/>
              <a:t>Integrity is the validation of data.  E.g. if someone modified some file, does it remain in the correct state until it is accessed/modified again.  </a:t>
            </a:r>
          </a:p>
          <a:p>
            <a:pPr lvl="1"/>
            <a:r>
              <a:rPr lang="en-US" sz="2600" dirty="0" smtClean="0"/>
              <a:t>Also not ‘accuracy’, that is a material world concept.  Integrity is measured against itself over time.  </a:t>
            </a:r>
          </a:p>
          <a:p>
            <a:r>
              <a:rPr lang="en-US" sz="2800" b="1" i="1" dirty="0" smtClean="0"/>
              <a:t>Auditing</a:t>
            </a:r>
            <a:r>
              <a:rPr lang="en-US" sz="2800" dirty="0" smtClean="0"/>
              <a:t> – The process of verifying the correctness of a system</a:t>
            </a:r>
          </a:p>
          <a:p>
            <a:endParaRPr lang="en-US" sz="2800" dirty="0" smtClean="0"/>
          </a:p>
          <a:p>
            <a:pPr marL="0" indent="0">
              <a:buFont typeface="Arial" charse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9695205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t>Introduction, </a:t>
            </a:r>
            <a:r>
              <a:rPr lang="en-US" sz="2800" dirty="0" smtClean="0"/>
              <a:t>Motivation</a:t>
            </a:r>
          </a:p>
          <a:p>
            <a:r>
              <a:rPr lang="en-US" sz="2800" dirty="0" smtClean="0"/>
              <a:t>Terminology</a:t>
            </a:r>
          </a:p>
          <a:p>
            <a:r>
              <a:rPr lang="en-US" sz="2800" dirty="0" smtClean="0">
                <a:solidFill>
                  <a:srgbClr val="FF6600"/>
                </a:solidFill>
              </a:rPr>
              <a:t>Assessing </a:t>
            </a:r>
            <a:r>
              <a:rPr lang="en-US" sz="2800" dirty="0" smtClean="0">
                <a:solidFill>
                  <a:srgbClr val="FF6600"/>
                </a:solidFill>
              </a:rPr>
              <a:t>Risk</a:t>
            </a:r>
          </a:p>
          <a:p>
            <a:r>
              <a:rPr lang="en-US" sz="2800" dirty="0" smtClean="0"/>
              <a:t>Case </a:t>
            </a:r>
            <a:r>
              <a:rPr lang="en-US" sz="2800" dirty="0" smtClean="0"/>
              <a:t>Study – Science DMZ Security Posture</a:t>
            </a:r>
          </a:p>
          <a:p>
            <a:r>
              <a:rPr lang="en-US" sz="2800" dirty="0" smtClean="0"/>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057277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a:t>
            </a:r>
            <a:endParaRPr lang="en-US" sz="4000" dirty="0"/>
          </a:p>
        </p:txBody>
      </p:sp>
      <p:sp>
        <p:nvSpPr>
          <p:cNvPr id="3" name="Content Placeholder 2"/>
          <p:cNvSpPr>
            <a:spLocks noGrp="1"/>
          </p:cNvSpPr>
          <p:nvPr>
            <p:ph idx="1"/>
          </p:nvPr>
        </p:nvSpPr>
        <p:spPr>
          <a:xfrm>
            <a:off x="457200" y="1600199"/>
            <a:ext cx="4912849" cy="4613231"/>
          </a:xfrm>
        </p:spPr>
        <p:txBody>
          <a:bodyPr>
            <a:normAutofit/>
          </a:bodyPr>
          <a:lstStyle/>
          <a:p>
            <a:r>
              <a:rPr lang="en-US" sz="3600" dirty="0" smtClean="0"/>
              <a:t>Large Task – but you </a:t>
            </a:r>
            <a:r>
              <a:rPr lang="en-US" sz="3600" b="1" i="1" dirty="0" smtClean="0">
                <a:solidFill>
                  <a:srgbClr val="FF6600"/>
                </a:solidFill>
              </a:rPr>
              <a:t>can</a:t>
            </a:r>
            <a:r>
              <a:rPr lang="en-US" sz="3600" dirty="0" smtClean="0"/>
              <a:t> bite it off and chew it</a:t>
            </a:r>
          </a:p>
          <a:p>
            <a:r>
              <a:rPr lang="en-US" sz="3600" dirty="0" smtClean="0"/>
              <a:t>Breaking </a:t>
            </a:r>
            <a:r>
              <a:rPr lang="en-US" sz="3600" dirty="0" smtClean="0"/>
              <a:t>this down into the risks to the 3 major portions of </a:t>
            </a:r>
            <a:r>
              <a:rPr lang="en-US" sz="3600" dirty="0" smtClean="0"/>
              <a:t>the cyber</a:t>
            </a:r>
            <a:r>
              <a:rPr lang="en-US" sz="3600" dirty="0" smtClean="0"/>
              <a:t> </a:t>
            </a:r>
            <a:r>
              <a:rPr lang="en-US" sz="3600" dirty="0" smtClean="0"/>
              <a:t>world:</a:t>
            </a:r>
          </a:p>
          <a:p>
            <a:pPr lvl="1"/>
            <a:r>
              <a:rPr lang="en-US" sz="2400" dirty="0" smtClean="0"/>
              <a:t>Data</a:t>
            </a:r>
          </a:p>
          <a:p>
            <a:pPr lvl="1"/>
            <a:r>
              <a:rPr lang="en-US" sz="2400" dirty="0" smtClean="0"/>
              <a:t>Computing Infrastructure</a:t>
            </a:r>
          </a:p>
          <a:p>
            <a:pPr lvl="1"/>
            <a:r>
              <a:rPr lang="en-US" sz="2400" dirty="0" smtClean="0"/>
              <a:t>Network Infrastructure</a:t>
            </a:r>
          </a:p>
          <a:p>
            <a:endParaRPr lang="en-US" sz="2400" dirty="0" smtClean="0"/>
          </a:p>
          <a:p>
            <a:pPr marL="0" indent="0">
              <a:buNone/>
            </a:pPr>
            <a:endParaRPr lang="en-US" sz="2400"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4" name="Picture 3" descr="IMG_15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021" y="886414"/>
            <a:ext cx="3221779" cy="4832670"/>
          </a:xfrm>
          <a:prstGeom prst="rect">
            <a:avLst/>
          </a:prstGeom>
        </p:spPr>
      </p:pic>
    </p:spTree>
    <p:extLst>
      <p:ext uri="{BB962C8B-B14F-4D97-AF65-F5344CB8AC3E}">
        <p14:creationId xmlns:p14="http://schemas.microsoft.com/office/powerpoint/2010/main" val="42831481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p:txBody>
          <a:bodyPr>
            <a:normAutofit fontScale="92500"/>
          </a:bodyPr>
          <a:lstStyle/>
          <a:p>
            <a:r>
              <a:rPr lang="en-US" sz="3600" dirty="0"/>
              <a:t>Simple goal: protecting data from destructive forces, and from the unwanted actions of unauthorized users</a:t>
            </a:r>
            <a:endParaRPr lang="en-US" sz="3400" dirty="0" smtClean="0"/>
          </a:p>
          <a:p>
            <a:r>
              <a:rPr lang="en-US" sz="3200" dirty="0"/>
              <a:t>PII (personally identifiable info</a:t>
            </a:r>
            <a:r>
              <a:rPr lang="en-US" sz="3200" dirty="0" smtClean="0"/>
              <a:t>)</a:t>
            </a:r>
          </a:p>
          <a:p>
            <a:pPr lvl="1"/>
            <a:r>
              <a:rPr lang="en-US" sz="3000" b="1" i="1" dirty="0" smtClean="0"/>
              <a:t>Information </a:t>
            </a:r>
            <a:r>
              <a:rPr lang="en-US" sz="3000" b="1" i="1" dirty="0"/>
              <a:t>that can be used on its </a:t>
            </a:r>
            <a:r>
              <a:rPr lang="en-US" sz="3000" b="1" i="1" dirty="0" smtClean="0"/>
              <a:t>own or </a:t>
            </a:r>
            <a:r>
              <a:rPr lang="en-US" sz="3000" b="1" i="1" dirty="0"/>
              <a:t>with other information to identify, contact, or locate a single person, or to identify an individual in </a:t>
            </a:r>
            <a:r>
              <a:rPr lang="en-US" sz="3000" b="1" i="1" dirty="0" smtClean="0"/>
              <a:t>context</a:t>
            </a:r>
          </a:p>
          <a:p>
            <a:pPr lvl="1"/>
            <a:r>
              <a:rPr lang="en-US" sz="3000" dirty="0" smtClean="0"/>
              <a:t>Master </a:t>
            </a:r>
            <a:r>
              <a:rPr lang="en-US" sz="3000" dirty="0"/>
              <a:t>class of things like PHI (health information</a:t>
            </a:r>
            <a:r>
              <a:rPr lang="en-US" sz="3000" dirty="0" smtClean="0"/>
              <a:t>)</a:t>
            </a:r>
            <a:endParaRPr lang="en-US" sz="3200" dirty="0" smtClean="0"/>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5169662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p:txBody>
          <a:bodyPr>
            <a:normAutofit lnSpcReduction="10000"/>
          </a:bodyPr>
          <a:lstStyle/>
          <a:p>
            <a:r>
              <a:rPr lang="en-US" sz="3600" dirty="0" smtClean="0"/>
              <a:t>The first step in addressing this – is to know what you want to protect.  A typical campus may have:</a:t>
            </a:r>
          </a:p>
          <a:p>
            <a:pPr lvl="1"/>
            <a:r>
              <a:rPr lang="en-US" sz="2800" dirty="0" smtClean="0"/>
              <a:t>Student/Staff records containing PII (SSN, DOB, bank information, health records, grades)</a:t>
            </a:r>
          </a:p>
          <a:p>
            <a:pPr lvl="1"/>
            <a:r>
              <a:rPr lang="en-US" sz="2800" dirty="0" smtClean="0"/>
              <a:t>Research data (patents, original research work, </a:t>
            </a:r>
            <a:r>
              <a:rPr lang="en-US" sz="2800" dirty="0" err="1" smtClean="0"/>
              <a:t>NDA’ed</a:t>
            </a:r>
            <a:r>
              <a:rPr lang="en-US" sz="2800" dirty="0" smtClean="0"/>
              <a:t> joint work, grant </a:t>
            </a:r>
            <a:r>
              <a:rPr lang="en-US" sz="2800" dirty="0" smtClean="0"/>
              <a:t>information, human subjects)</a:t>
            </a:r>
            <a:endParaRPr lang="en-US" sz="2800" dirty="0" smtClean="0"/>
          </a:p>
          <a:p>
            <a:pPr lvl="1"/>
            <a:r>
              <a:rPr lang="en-US" sz="2800" dirty="0" smtClean="0"/>
              <a:t>Software </a:t>
            </a:r>
            <a:r>
              <a:rPr lang="en-US" sz="2800" dirty="0" smtClean="0"/>
              <a:t>licenses</a:t>
            </a:r>
            <a:endParaRPr lang="en-US" sz="2800" dirty="0" smtClean="0"/>
          </a:p>
          <a:p>
            <a:r>
              <a:rPr lang="en-US" sz="3000" dirty="0" smtClean="0"/>
              <a:t>Could/should all of this be treated the same way?</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21847301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4" name="Picture 3" descr="IMG_15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73" y="88333"/>
            <a:ext cx="4953682" cy="2792517"/>
          </a:xfrm>
          <a:prstGeom prst="rect">
            <a:avLst/>
          </a:prstGeom>
        </p:spPr>
      </p:pic>
      <p:pic>
        <p:nvPicPr>
          <p:cNvPr id="6" name="Picture 5" descr="SecurityGateFail-2425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751" y="1244392"/>
            <a:ext cx="4846889" cy="4352172"/>
          </a:xfrm>
          <a:prstGeom prst="rect">
            <a:avLst/>
          </a:prstGeom>
        </p:spPr>
      </p:pic>
      <p:pic>
        <p:nvPicPr>
          <p:cNvPr id="7" name="Picture 6" descr="security-fail-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052" y="3032832"/>
            <a:ext cx="4381278" cy="3680273"/>
          </a:xfrm>
          <a:prstGeom prst="rect">
            <a:avLst/>
          </a:prstGeom>
        </p:spPr>
      </p:pic>
    </p:spTree>
    <p:extLst>
      <p:ext uri="{BB962C8B-B14F-4D97-AF65-F5344CB8AC3E}">
        <p14:creationId xmlns:p14="http://schemas.microsoft.com/office/powerpoint/2010/main" val="909579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a:xfrm>
            <a:off x="457200" y="1600200"/>
            <a:ext cx="8229600" cy="5013360"/>
          </a:xfrm>
        </p:spPr>
        <p:txBody>
          <a:bodyPr>
            <a:normAutofit fontScale="92500" lnSpcReduction="20000"/>
          </a:bodyPr>
          <a:lstStyle/>
          <a:p>
            <a:r>
              <a:rPr lang="en-US" sz="3600" dirty="0" smtClean="0"/>
              <a:t>The data </a:t>
            </a:r>
            <a:r>
              <a:rPr lang="en-US" sz="3600" dirty="0" smtClean="0"/>
              <a:t>lives </a:t>
            </a:r>
            <a:r>
              <a:rPr lang="en-US" sz="3600" dirty="0" smtClean="0"/>
              <a:t>in 3 major states:</a:t>
            </a:r>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smtClean="0"/>
          </a:p>
          <a:p>
            <a:r>
              <a:rPr lang="en-US" sz="3600" dirty="0" smtClean="0"/>
              <a:t>How does the motion impact the security approach?</a:t>
            </a:r>
            <a:endParaRPr lang="en-US" sz="3000" dirty="0" smtClean="0"/>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4" name="Picture 3" descr="3_states_of_da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807" y="2143766"/>
            <a:ext cx="5701388" cy="3468722"/>
          </a:xfrm>
          <a:prstGeom prst="rect">
            <a:avLst/>
          </a:prstGeom>
        </p:spPr>
      </p:pic>
    </p:spTree>
    <p:extLst>
      <p:ext uri="{BB962C8B-B14F-4D97-AF65-F5344CB8AC3E}">
        <p14:creationId xmlns:p14="http://schemas.microsoft.com/office/powerpoint/2010/main" val="37331389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a:xfrm>
            <a:off x="457200" y="1600200"/>
            <a:ext cx="8229600" cy="5013360"/>
          </a:xfrm>
        </p:spPr>
        <p:txBody>
          <a:bodyPr>
            <a:normAutofit lnSpcReduction="10000"/>
          </a:bodyPr>
          <a:lstStyle/>
          <a:p>
            <a:r>
              <a:rPr lang="en-US" sz="3600" dirty="0" smtClean="0"/>
              <a:t>Common Approach</a:t>
            </a:r>
            <a:endParaRPr lang="en-US" sz="3600" dirty="0" smtClean="0"/>
          </a:p>
          <a:p>
            <a:pPr lvl="1"/>
            <a:r>
              <a:rPr lang="en-US" sz="2800" dirty="0" smtClean="0"/>
              <a:t>Identify the risks to the data itself, e.g. </a:t>
            </a:r>
            <a:r>
              <a:rPr lang="en-US" sz="2800" i="1" dirty="0" smtClean="0">
                <a:solidFill>
                  <a:srgbClr val="FF6600"/>
                </a:solidFill>
              </a:rPr>
              <a:t>PII cannot/should not remain at rest without some form of encryption</a:t>
            </a:r>
            <a:r>
              <a:rPr lang="en-US" sz="2800" dirty="0" smtClean="0"/>
              <a:t>.  This will protect it from a machine breach.  If it has to go in motion, encrypting the communication channel is also recommended.  </a:t>
            </a:r>
          </a:p>
          <a:p>
            <a:pPr lvl="1"/>
            <a:r>
              <a:rPr lang="en-US" sz="2800" dirty="0" smtClean="0"/>
              <a:t>Most day to day activities that are not PII (e.g. web browsing, mail) may not be important enough to secure</a:t>
            </a:r>
          </a:p>
          <a:p>
            <a:pPr lvl="2"/>
            <a:r>
              <a:rPr lang="en-US" sz="2600" dirty="0" smtClean="0"/>
              <a:t>Remember the discussion on </a:t>
            </a:r>
            <a:r>
              <a:rPr lang="en-US" sz="2600" i="1" dirty="0" smtClean="0"/>
              <a:t>layers</a:t>
            </a:r>
            <a:r>
              <a:rPr lang="en-US" sz="2600" dirty="0" smtClean="0"/>
              <a:t> of security</a:t>
            </a:r>
          </a:p>
          <a:p>
            <a:pPr lvl="1"/>
            <a:r>
              <a:rPr lang="en-US" sz="3000" dirty="0" smtClean="0"/>
              <a:t>Not all research data is created equal – talk to the researchers about this.  </a:t>
            </a:r>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1797590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Data</a:t>
            </a:r>
            <a:endParaRPr lang="en-US" sz="4000" dirty="0"/>
          </a:p>
        </p:txBody>
      </p:sp>
      <p:sp>
        <p:nvSpPr>
          <p:cNvPr id="3" name="Content Placeholder 2"/>
          <p:cNvSpPr>
            <a:spLocks noGrp="1"/>
          </p:cNvSpPr>
          <p:nvPr>
            <p:ph idx="1"/>
          </p:nvPr>
        </p:nvSpPr>
        <p:spPr>
          <a:xfrm>
            <a:off x="457200" y="1600200"/>
            <a:ext cx="8229600" cy="5013360"/>
          </a:xfrm>
        </p:spPr>
        <p:txBody>
          <a:bodyPr>
            <a:normAutofit fontScale="92500" lnSpcReduction="20000"/>
          </a:bodyPr>
          <a:lstStyle/>
          <a:p>
            <a:r>
              <a:rPr lang="en-US" sz="3600" dirty="0" smtClean="0"/>
              <a:t>Research Data</a:t>
            </a:r>
          </a:p>
          <a:p>
            <a:pPr lvl="1"/>
            <a:r>
              <a:rPr lang="en-US" sz="2800" dirty="0" smtClean="0"/>
              <a:t>Imagine a climate scientist – they download a lot of observation data from collaborators.  When they are done, they normally delete it. What needs to be secured?</a:t>
            </a:r>
          </a:p>
          <a:p>
            <a:pPr lvl="1"/>
            <a:r>
              <a:rPr lang="en-US" sz="2800" dirty="0" smtClean="0"/>
              <a:t>The data itself has 2 portions:</a:t>
            </a:r>
          </a:p>
          <a:p>
            <a:pPr lvl="2"/>
            <a:r>
              <a:rPr lang="en-US" sz="2600" dirty="0" smtClean="0"/>
              <a:t>Metadata: information on where/when it was gathered.  </a:t>
            </a:r>
            <a:r>
              <a:rPr lang="en-US" sz="2600" dirty="0" smtClean="0"/>
              <a:t>Could </a:t>
            </a:r>
            <a:r>
              <a:rPr lang="en-US" sz="2600" dirty="0" smtClean="0"/>
              <a:t>be </a:t>
            </a:r>
            <a:r>
              <a:rPr lang="en-US" sz="2600" dirty="0" smtClean="0"/>
              <a:t>PII (e.g. you should ask)</a:t>
            </a:r>
            <a:endParaRPr lang="en-US" sz="2600" dirty="0" smtClean="0"/>
          </a:p>
          <a:p>
            <a:pPr lvl="2"/>
            <a:r>
              <a:rPr lang="en-US" sz="2600" dirty="0" smtClean="0"/>
              <a:t>Data: time/value pairs.  Without the metadata, this is basically </a:t>
            </a:r>
            <a:r>
              <a:rPr lang="en-US" sz="2600" dirty="0" smtClean="0"/>
              <a:t>worthless.  Is there a way to tie it back?  Is the metadata PII?</a:t>
            </a:r>
            <a:endParaRPr lang="en-US" sz="2600" dirty="0" smtClean="0"/>
          </a:p>
          <a:p>
            <a:pPr lvl="1"/>
            <a:r>
              <a:rPr lang="en-US" sz="2800" dirty="0" smtClean="0"/>
              <a:t>Protection strategy:</a:t>
            </a:r>
          </a:p>
          <a:p>
            <a:pPr lvl="2"/>
            <a:r>
              <a:rPr lang="en-US" sz="2600" dirty="0" smtClean="0"/>
              <a:t>Protect the metadata at rest/in motion</a:t>
            </a:r>
          </a:p>
          <a:p>
            <a:pPr lvl="2"/>
            <a:r>
              <a:rPr lang="en-US" sz="2600" dirty="0" smtClean="0"/>
              <a:t>Data can be given a pass on </a:t>
            </a:r>
            <a:r>
              <a:rPr lang="en-US" sz="2600" dirty="0" smtClean="0"/>
              <a:t>protections depending on how it relates back to metadata</a:t>
            </a:r>
            <a:endParaRPr lang="en-US" sz="26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5014882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Computers/Storage</a:t>
            </a:r>
            <a:endParaRPr lang="en-US" sz="4000" dirty="0"/>
          </a:p>
        </p:txBody>
      </p:sp>
      <p:sp>
        <p:nvSpPr>
          <p:cNvPr id="3" name="Content Placeholder 2"/>
          <p:cNvSpPr>
            <a:spLocks noGrp="1"/>
          </p:cNvSpPr>
          <p:nvPr>
            <p:ph idx="1"/>
          </p:nvPr>
        </p:nvSpPr>
        <p:spPr/>
        <p:txBody>
          <a:bodyPr>
            <a:normAutofit fontScale="92500" lnSpcReduction="20000"/>
          </a:bodyPr>
          <a:lstStyle/>
          <a:p>
            <a:r>
              <a:rPr lang="en-US" sz="3600" dirty="0" smtClean="0"/>
              <a:t>There are physical and electronic risks to any form of computational device:</a:t>
            </a:r>
          </a:p>
          <a:p>
            <a:pPr lvl="1"/>
            <a:r>
              <a:rPr lang="en-US" sz="3000" dirty="0" smtClean="0"/>
              <a:t>Unauthorized access (local and remote)</a:t>
            </a:r>
          </a:p>
          <a:p>
            <a:pPr lvl="1"/>
            <a:r>
              <a:rPr lang="en-US" sz="3000" dirty="0" smtClean="0"/>
              <a:t>Loss of connectivity (local and remote)</a:t>
            </a:r>
          </a:p>
          <a:p>
            <a:pPr lvl="1"/>
            <a:r>
              <a:rPr lang="en-US" sz="3000" dirty="0" smtClean="0"/>
              <a:t>Corruption of storage</a:t>
            </a:r>
          </a:p>
          <a:p>
            <a:pPr lvl="1"/>
            <a:r>
              <a:rPr lang="en-US" sz="3000" dirty="0" smtClean="0"/>
              <a:t>Vessel for delivery of other threats (surveillance, propagating malicious software)</a:t>
            </a:r>
          </a:p>
          <a:p>
            <a:r>
              <a:rPr lang="en-US" sz="3200" dirty="0" smtClean="0"/>
              <a:t>As in the case of data – know the use cases/risks before approaching this topic</a:t>
            </a:r>
          </a:p>
          <a:p>
            <a:pPr lvl="1"/>
            <a:r>
              <a:rPr lang="en-US" sz="3000" dirty="0" smtClean="0"/>
              <a:t>Solutions are not one size fits all</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6420206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Networks</a:t>
            </a:r>
            <a:endParaRPr lang="en-US" sz="4000" dirty="0"/>
          </a:p>
        </p:txBody>
      </p:sp>
      <p:sp>
        <p:nvSpPr>
          <p:cNvPr id="3" name="Content Placeholder 2"/>
          <p:cNvSpPr>
            <a:spLocks noGrp="1"/>
          </p:cNvSpPr>
          <p:nvPr>
            <p:ph idx="1"/>
          </p:nvPr>
        </p:nvSpPr>
        <p:spPr/>
        <p:txBody>
          <a:bodyPr>
            <a:normAutofit fontScale="85000" lnSpcReduction="20000"/>
          </a:bodyPr>
          <a:lstStyle/>
          <a:p>
            <a:r>
              <a:rPr lang="en-US" sz="3600" dirty="0" smtClean="0"/>
              <a:t>The risks to networks are an extension of the risks to computers themselves</a:t>
            </a:r>
          </a:p>
          <a:p>
            <a:pPr lvl="1"/>
            <a:r>
              <a:rPr lang="en-US" sz="3400" dirty="0" smtClean="0"/>
              <a:t>E.g. worm propagation causes traffic</a:t>
            </a:r>
          </a:p>
          <a:p>
            <a:pPr lvl="1"/>
            <a:r>
              <a:rPr lang="en-US" sz="3400" dirty="0" smtClean="0"/>
              <a:t>Distributed attacks overwhelm the network path, as well as the end host</a:t>
            </a:r>
          </a:p>
          <a:p>
            <a:r>
              <a:rPr lang="en-US" sz="3600" dirty="0" smtClean="0"/>
              <a:t>Some risks to be aware of:</a:t>
            </a:r>
          </a:p>
          <a:p>
            <a:pPr lvl="1"/>
            <a:r>
              <a:rPr lang="en-US" sz="3000" dirty="0" smtClean="0"/>
              <a:t>DNS/Route </a:t>
            </a:r>
            <a:r>
              <a:rPr lang="en-US" sz="3000" dirty="0" err="1" smtClean="0"/>
              <a:t>Highjacking</a:t>
            </a:r>
            <a:endParaRPr lang="en-US" sz="3000" dirty="0" smtClean="0"/>
          </a:p>
          <a:p>
            <a:pPr lvl="1"/>
            <a:r>
              <a:rPr lang="en-US" sz="3000" dirty="0" smtClean="0"/>
              <a:t>URL Squatting</a:t>
            </a:r>
          </a:p>
          <a:p>
            <a:pPr lvl="1"/>
            <a:r>
              <a:rPr lang="en-US" sz="3000" dirty="0" err="1" smtClean="0"/>
              <a:t>DoS</a:t>
            </a:r>
            <a:r>
              <a:rPr lang="en-US" sz="3000" dirty="0" smtClean="0"/>
              <a:t>/</a:t>
            </a:r>
            <a:r>
              <a:rPr lang="en-US" sz="3000" dirty="0" err="1" smtClean="0"/>
              <a:t>DDoS</a:t>
            </a:r>
            <a:endParaRPr lang="en-US" sz="3000" dirty="0" smtClean="0"/>
          </a:p>
          <a:p>
            <a:pPr lvl="1"/>
            <a:r>
              <a:rPr lang="en-US" sz="3000" dirty="0" smtClean="0"/>
              <a:t>Malware attaching routing/switching devices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42365123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t>Introduction, </a:t>
            </a:r>
            <a:r>
              <a:rPr lang="en-US" sz="2800" dirty="0" smtClean="0"/>
              <a:t>Motivation</a:t>
            </a:r>
            <a:endParaRPr lang="en-US" sz="2800" dirty="0" smtClean="0"/>
          </a:p>
          <a:p>
            <a:r>
              <a:rPr lang="en-US" sz="2800" dirty="0" smtClean="0"/>
              <a:t>Terminology</a:t>
            </a:r>
          </a:p>
          <a:p>
            <a:r>
              <a:rPr lang="en-US" sz="2800" dirty="0" smtClean="0"/>
              <a:t>Assessing </a:t>
            </a:r>
            <a:r>
              <a:rPr lang="en-US" sz="2800" dirty="0" smtClean="0"/>
              <a:t>Risk</a:t>
            </a:r>
          </a:p>
          <a:p>
            <a:r>
              <a:rPr lang="en-US" sz="2800" dirty="0" smtClean="0">
                <a:solidFill>
                  <a:srgbClr val="FF6600"/>
                </a:solidFill>
              </a:rPr>
              <a:t>Case </a:t>
            </a:r>
            <a:r>
              <a:rPr lang="en-US" sz="2800" dirty="0" smtClean="0">
                <a:solidFill>
                  <a:srgbClr val="FF6600"/>
                </a:solidFill>
              </a:rPr>
              <a:t>Study – Science DMZ Security Posture</a:t>
            </a:r>
          </a:p>
          <a:p>
            <a:r>
              <a:rPr lang="en-US" sz="2800" dirty="0" smtClean="0"/>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22412996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Myths about the Science DMZ</a:t>
            </a:r>
            <a:endParaRPr lang="en" dirty="0"/>
          </a:p>
        </p:txBody>
      </p:sp>
      <p:sp>
        <p:nvSpPr>
          <p:cNvPr id="94" name="Shape 94"/>
          <p:cNvSpPr txBox="1">
            <a:spLocks noGrp="1"/>
          </p:cNvSpPr>
          <p:nvPr>
            <p:ph idx="1"/>
          </p:nvPr>
        </p:nvSpPr>
        <p:spPr>
          <a:xfrm>
            <a:off x="457200" y="1282729"/>
            <a:ext cx="8229600" cy="4344988"/>
          </a:xfrm>
          <a:prstGeom prst="rect">
            <a:avLst/>
          </a:prstGeom>
        </p:spPr>
        <p:txBody>
          <a:bodyPr lIns="91425" tIns="91425" rIns="91425" bIns="91425" anchor="t" anchorCtr="0">
            <a:noAutofit/>
          </a:bodyPr>
          <a:lstStyle/>
          <a:p>
            <a:pPr marL="0" lvl="0" rtl="0">
              <a:spcBef>
                <a:spcPts val="0"/>
              </a:spcBef>
              <a:buNone/>
            </a:pPr>
            <a:r>
              <a:rPr lang="en" dirty="0"/>
              <a:t> </a:t>
            </a:r>
            <a:endParaRPr lang="en" dirty="0" smtClean="0"/>
          </a:p>
          <a:p>
            <a:pPr marL="685800" indent="-342900">
              <a:spcBef>
                <a:spcPts val="0"/>
              </a:spcBef>
            </a:pPr>
            <a:r>
              <a:rPr lang="en-US" b="1" dirty="0" smtClean="0">
                <a:solidFill>
                  <a:schemeClr val="dk1"/>
                </a:solidFill>
              </a:rPr>
              <a:t>“</a:t>
            </a:r>
            <a:r>
              <a:rPr lang="en-US" b="1" dirty="0" err="1" smtClean="0">
                <a:solidFill>
                  <a:schemeClr val="dk1"/>
                </a:solidFill>
              </a:rPr>
              <a:t>ESnet</a:t>
            </a:r>
            <a:r>
              <a:rPr lang="en-US" b="1" dirty="0" smtClean="0">
                <a:solidFill>
                  <a:schemeClr val="dk1"/>
                </a:solidFill>
              </a:rPr>
              <a:t> invented high-performance networking.”</a:t>
            </a:r>
          </a:p>
          <a:p>
            <a:pPr marL="685800" indent="-342900">
              <a:spcBef>
                <a:spcPts val="0"/>
              </a:spcBef>
            </a:pPr>
            <a:endParaRPr lang="en-US" dirty="0" smtClean="0">
              <a:solidFill>
                <a:schemeClr val="dk1"/>
              </a:solidFill>
            </a:endParaRP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405617673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Myths about the Science DMZ</a:t>
            </a:r>
            <a:endParaRPr lang="en" dirty="0"/>
          </a:p>
        </p:txBody>
      </p:sp>
      <p:sp>
        <p:nvSpPr>
          <p:cNvPr id="94" name="Shape 94"/>
          <p:cNvSpPr txBox="1">
            <a:spLocks noGrp="1"/>
          </p:cNvSpPr>
          <p:nvPr>
            <p:ph idx="1"/>
          </p:nvPr>
        </p:nvSpPr>
        <p:spPr>
          <a:xfrm>
            <a:off x="457200" y="1282729"/>
            <a:ext cx="8229600" cy="4344988"/>
          </a:xfrm>
          <a:prstGeom prst="rect">
            <a:avLst/>
          </a:prstGeom>
        </p:spPr>
        <p:txBody>
          <a:bodyPr lIns="91425" tIns="91425" rIns="91425" bIns="91425" anchor="t" anchorCtr="0">
            <a:noAutofit/>
          </a:bodyPr>
          <a:lstStyle/>
          <a:p>
            <a:pPr marL="0" lvl="0" rtl="0">
              <a:spcBef>
                <a:spcPts val="0"/>
              </a:spcBef>
              <a:buNone/>
            </a:pPr>
            <a:r>
              <a:rPr lang="en" dirty="0"/>
              <a:t> </a:t>
            </a:r>
            <a:endParaRPr lang="en" dirty="0" smtClean="0"/>
          </a:p>
          <a:p>
            <a:pPr marL="685800" indent="-342900">
              <a:spcBef>
                <a:spcPts val="0"/>
              </a:spcBef>
            </a:pPr>
            <a:r>
              <a:rPr lang="en-US" b="1" dirty="0" smtClean="0">
                <a:solidFill>
                  <a:schemeClr val="dk1"/>
                </a:solidFill>
              </a:rPr>
              <a:t>“</a:t>
            </a:r>
            <a:r>
              <a:rPr lang="en-US" b="1" dirty="0" err="1" smtClean="0">
                <a:solidFill>
                  <a:schemeClr val="dk1"/>
                </a:solidFill>
              </a:rPr>
              <a:t>ESnet</a:t>
            </a:r>
            <a:r>
              <a:rPr lang="en-US" b="1" dirty="0" smtClean="0">
                <a:solidFill>
                  <a:schemeClr val="dk1"/>
                </a:solidFill>
              </a:rPr>
              <a:t> invented high-performance networking.”</a:t>
            </a:r>
          </a:p>
          <a:p>
            <a:pPr marL="685800" indent="-342900">
              <a:spcBef>
                <a:spcPts val="0"/>
              </a:spcBef>
            </a:pPr>
            <a:r>
              <a:rPr lang="en-US" b="1" dirty="0" smtClean="0">
                <a:solidFill>
                  <a:schemeClr val="dk1"/>
                </a:solidFill>
              </a:rPr>
              <a:t>FALSE: </a:t>
            </a:r>
            <a:r>
              <a:rPr lang="en-US" dirty="0" smtClean="0">
                <a:solidFill>
                  <a:schemeClr val="dk1"/>
                </a:solidFill>
              </a:rPr>
              <a:t>Smart people in our community have been doing high-performance networking for years.  ESnet examined the practices that were effective, and generalized them into a replicable model. That model is the Science DMZ.</a:t>
            </a:r>
            <a:r>
              <a:rPr lang="en-US" dirty="0"/>
              <a:t> </a:t>
            </a:r>
            <a:r>
              <a:rPr lang="en-US" dirty="0" err="1"/>
              <a:t>ESnet</a:t>
            </a:r>
            <a:r>
              <a:rPr lang="en-US" dirty="0"/>
              <a:t> developed the integrated Science DMZ concept, but many of the practices came from the community.</a:t>
            </a:r>
            <a:endParaRPr lang="en-US" dirty="0" smtClean="0">
              <a:solidFill>
                <a:schemeClr val="dk1"/>
              </a:solidFill>
            </a:endParaRPr>
          </a:p>
          <a:p>
            <a:pPr marL="685800" indent="-342900">
              <a:spcBef>
                <a:spcPts val="0"/>
              </a:spcBef>
            </a:pPr>
            <a:endParaRPr lang="en-US" b="1" dirty="0" smtClean="0">
              <a:solidFill>
                <a:schemeClr val="dk1"/>
              </a:solidFill>
            </a:endParaRPr>
          </a:p>
          <a:p>
            <a:pPr marL="685800" indent="-342900">
              <a:spcBef>
                <a:spcPts val="0"/>
              </a:spcBef>
            </a:pPr>
            <a:endParaRPr lang="en-US" dirty="0" smtClean="0">
              <a:solidFill>
                <a:schemeClr val="dk1"/>
              </a:solidFill>
            </a:endParaRP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31862390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Myths about the Science DMZ</a:t>
            </a:r>
            <a:endParaRPr lang="en" dirty="0"/>
          </a:p>
        </p:txBody>
      </p:sp>
      <p:sp>
        <p:nvSpPr>
          <p:cNvPr id="94" name="Shape 94"/>
          <p:cNvSpPr txBox="1">
            <a:spLocks noGrp="1"/>
          </p:cNvSpPr>
          <p:nvPr>
            <p:ph idx="1"/>
          </p:nvPr>
        </p:nvSpPr>
        <p:spPr>
          <a:xfrm>
            <a:off x="457200" y="1282729"/>
            <a:ext cx="8229600" cy="4344988"/>
          </a:xfrm>
          <a:prstGeom prst="rect">
            <a:avLst/>
          </a:prstGeom>
        </p:spPr>
        <p:txBody>
          <a:bodyPr lIns="91425" tIns="91425" rIns="91425" bIns="91425" anchor="t" anchorCtr="0">
            <a:noAutofit/>
          </a:bodyPr>
          <a:lstStyle/>
          <a:p>
            <a:pPr marL="0" lvl="0" rtl="0">
              <a:spcBef>
                <a:spcPts val="0"/>
              </a:spcBef>
              <a:buNone/>
            </a:pPr>
            <a:r>
              <a:rPr lang="en" dirty="0"/>
              <a:t> </a:t>
            </a:r>
            <a:endParaRPr lang="en" dirty="0" smtClean="0"/>
          </a:p>
          <a:p>
            <a:pPr marL="685800" indent="-342900">
              <a:spcBef>
                <a:spcPts val="0"/>
              </a:spcBef>
            </a:pPr>
            <a:r>
              <a:rPr lang="en-US" b="1" dirty="0" smtClean="0">
                <a:solidFill>
                  <a:schemeClr val="dk1"/>
                </a:solidFill>
              </a:rPr>
              <a:t>“</a:t>
            </a:r>
            <a:r>
              <a:rPr lang="en-US" b="1" dirty="0" err="1" smtClean="0">
                <a:solidFill>
                  <a:schemeClr val="dk1"/>
                </a:solidFill>
              </a:rPr>
              <a:t>ESnet</a:t>
            </a:r>
            <a:r>
              <a:rPr lang="en-US" b="1" dirty="0" smtClean="0">
                <a:solidFill>
                  <a:schemeClr val="dk1"/>
                </a:solidFill>
              </a:rPr>
              <a:t> invented high-performance networking.”</a:t>
            </a:r>
          </a:p>
          <a:p>
            <a:pPr marL="685800" indent="-342900">
              <a:spcBef>
                <a:spcPts val="0"/>
              </a:spcBef>
            </a:pPr>
            <a:r>
              <a:rPr lang="en-US" b="1" dirty="0" smtClean="0">
                <a:solidFill>
                  <a:schemeClr val="dk1"/>
                </a:solidFill>
              </a:rPr>
              <a:t>FALSE: </a:t>
            </a:r>
            <a:r>
              <a:rPr lang="en-US" dirty="0" smtClean="0">
                <a:solidFill>
                  <a:schemeClr val="dk1"/>
                </a:solidFill>
              </a:rPr>
              <a:t>Smart people in our community have been doing high-performance networking for years.  ESnet examined the practices that were effective, and generalized them into a replicable model. That model is the Science DMZ.</a:t>
            </a:r>
            <a:r>
              <a:rPr lang="en-US" dirty="0"/>
              <a:t> </a:t>
            </a:r>
            <a:r>
              <a:rPr lang="en-US" dirty="0" err="1"/>
              <a:t>ESnet</a:t>
            </a:r>
            <a:r>
              <a:rPr lang="en-US" dirty="0"/>
              <a:t> developed the integrated Science DMZ concept, but many of the practices came from the community.</a:t>
            </a:r>
            <a:endParaRPr lang="en-US" dirty="0" smtClean="0">
              <a:solidFill>
                <a:schemeClr val="dk1"/>
              </a:solidFill>
            </a:endParaRPr>
          </a:p>
          <a:p>
            <a:pPr marL="685800" indent="-342900">
              <a:spcBef>
                <a:spcPts val="0"/>
              </a:spcBef>
            </a:pPr>
            <a:endParaRPr lang="en-US" b="1" dirty="0" smtClean="0">
              <a:solidFill>
                <a:schemeClr val="dk1"/>
              </a:solidFill>
            </a:endParaRPr>
          </a:p>
          <a:p>
            <a:pPr marL="685800" indent="-342900">
              <a:spcBef>
                <a:spcPts val="0"/>
              </a:spcBef>
            </a:pPr>
            <a:r>
              <a:rPr lang="en-US" b="1" dirty="0" smtClean="0">
                <a:solidFill>
                  <a:schemeClr val="dk1"/>
                </a:solidFill>
              </a:rPr>
              <a:t>“</a:t>
            </a:r>
            <a:r>
              <a:rPr lang="en-US" b="1" dirty="0">
                <a:solidFill>
                  <a:schemeClr val="dk1"/>
                </a:solidFill>
              </a:rPr>
              <a:t>The purpose of a Science DMZ is to get around or avoid firewalls and other security controls.”</a:t>
            </a:r>
          </a:p>
          <a:p>
            <a:pPr marL="685800" indent="-342900">
              <a:spcBef>
                <a:spcPts val="0"/>
              </a:spcBef>
            </a:pPr>
            <a:endParaRPr lang="en-US" dirty="0" smtClean="0">
              <a:solidFill>
                <a:schemeClr val="dk1"/>
              </a:solidFill>
            </a:endParaRP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220830184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Myths about the Science DMZ</a:t>
            </a:r>
            <a:endParaRPr lang="en" dirty="0"/>
          </a:p>
        </p:txBody>
      </p:sp>
      <p:sp>
        <p:nvSpPr>
          <p:cNvPr id="94" name="Shape 94"/>
          <p:cNvSpPr txBox="1">
            <a:spLocks noGrp="1"/>
          </p:cNvSpPr>
          <p:nvPr>
            <p:ph idx="1"/>
          </p:nvPr>
        </p:nvSpPr>
        <p:spPr>
          <a:xfrm>
            <a:off x="457200" y="1282729"/>
            <a:ext cx="8229600" cy="4344988"/>
          </a:xfrm>
          <a:prstGeom prst="rect">
            <a:avLst/>
          </a:prstGeom>
        </p:spPr>
        <p:txBody>
          <a:bodyPr lIns="91425" tIns="91425" rIns="91425" bIns="91425" anchor="t" anchorCtr="0">
            <a:noAutofit/>
          </a:bodyPr>
          <a:lstStyle/>
          <a:p>
            <a:pPr marL="0" lvl="0" rtl="0">
              <a:spcBef>
                <a:spcPts val="0"/>
              </a:spcBef>
              <a:buNone/>
            </a:pPr>
            <a:r>
              <a:rPr lang="en" dirty="0"/>
              <a:t> </a:t>
            </a:r>
            <a:endParaRPr lang="en" dirty="0" smtClean="0"/>
          </a:p>
          <a:p>
            <a:pPr marL="685800" indent="-342900">
              <a:spcBef>
                <a:spcPts val="0"/>
              </a:spcBef>
            </a:pPr>
            <a:r>
              <a:rPr lang="en-US" b="1" dirty="0" smtClean="0">
                <a:solidFill>
                  <a:schemeClr val="dk1"/>
                </a:solidFill>
              </a:rPr>
              <a:t>“</a:t>
            </a:r>
            <a:r>
              <a:rPr lang="en-US" b="1" dirty="0" err="1" smtClean="0">
                <a:solidFill>
                  <a:schemeClr val="dk1"/>
                </a:solidFill>
              </a:rPr>
              <a:t>ESnet</a:t>
            </a:r>
            <a:r>
              <a:rPr lang="en-US" b="1" dirty="0" smtClean="0">
                <a:solidFill>
                  <a:schemeClr val="dk1"/>
                </a:solidFill>
              </a:rPr>
              <a:t> invented high-performance networking.”</a:t>
            </a:r>
          </a:p>
          <a:p>
            <a:pPr marL="685800" indent="-342900">
              <a:spcBef>
                <a:spcPts val="0"/>
              </a:spcBef>
            </a:pPr>
            <a:r>
              <a:rPr lang="en-US" b="1" dirty="0" smtClean="0">
                <a:solidFill>
                  <a:schemeClr val="dk1"/>
                </a:solidFill>
              </a:rPr>
              <a:t>FALSE: </a:t>
            </a:r>
            <a:r>
              <a:rPr lang="en-US" dirty="0" smtClean="0">
                <a:solidFill>
                  <a:schemeClr val="dk1"/>
                </a:solidFill>
              </a:rPr>
              <a:t>Smart people in our community have been doing high-performance networking for years.  ESnet examined the practices that were effective, and generalized them into a replicable model. That model is the Science DMZ.</a:t>
            </a:r>
            <a:r>
              <a:rPr lang="en-US" dirty="0"/>
              <a:t> </a:t>
            </a:r>
            <a:r>
              <a:rPr lang="en-US" dirty="0" err="1"/>
              <a:t>ESnet</a:t>
            </a:r>
            <a:r>
              <a:rPr lang="en-US" dirty="0"/>
              <a:t> developed the integrated Science DMZ concept, but many of the practices came from the community.</a:t>
            </a:r>
            <a:endParaRPr lang="en-US" dirty="0" smtClean="0">
              <a:solidFill>
                <a:schemeClr val="dk1"/>
              </a:solidFill>
            </a:endParaRPr>
          </a:p>
          <a:p>
            <a:pPr marL="685800" indent="-342900">
              <a:spcBef>
                <a:spcPts val="0"/>
              </a:spcBef>
            </a:pPr>
            <a:endParaRPr lang="en-US" b="1" dirty="0" smtClean="0">
              <a:solidFill>
                <a:schemeClr val="dk1"/>
              </a:solidFill>
            </a:endParaRPr>
          </a:p>
          <a:p>
            <a:pPr marL="685800" indent="-342900">
              <a:spcBef>
                <a:spcPts val="0"/>
              </a:spcBef>
            </a:pPr>
            <a:r>
              <a:rPr lang="en-US" b="1" dirty="0" smtClean="0">
                <a:solidFill>
                  <a:schemeClr val="dk1"/>
                </a:solidFill>
              </a:rPr>
              <a:t>“</a:t>
            </a:r>
            <a:r>
              <a:rPr lang="en-US" b="1" dirty="0">
                <a:solidFill>
                  <a:schemeClr val="dk1"/>
                </a:solidFill>
              </a:rPr>
              <a:t>The purpose of a Science DMZ is to get around or avoid firewalls and other security controls.”</a:t>
            </a:r>
          </a:p>
          <a:p>
            <a:pPr marL="685800" indent="-342900">
              <a:spcBef>
                <a:spcPts val="0"/>
              </a:spcBef>
            </a:pPr>
            <a:r>
              <a:rPr lang="en-US" b="1" dirty="0">
                <a:solidFill>
                  <a:schemeClr val="dk1"/>
                </a:solidFill>
              </a:rPr>
              <a:t>VERY FALSE: </a:t>
            </a:r>
            <a:r>
              <a:rPr lang="en-US" dirty="0">
                <a:solidFill>
                  <a:schemeClr val="dk1"/>
                </a:solidFill>
              </a:rPr>
              <a:t>The purpose of the Science DMZ is to match controls (security and otherwise) with the actual thing that’s being protected, while maximizing the particular functionality of the network (in this case, data transfer).  As such, the Science DMZ </a:t>
            </a:r>
            <a:r>
              <a:rPr lang="en-US" u="sng" dirty="0">
                <a:solidFill>
                  <a:schemeClr val="dk1"/>
                </a:solidFill>
              </a:rPr>
              <a:t>is</a:t>
            </a:r>
            <a:r>
              <a:rPr lang="en-US" dirty="0">
                <a:solidFill>
                  <a:schemeClr val="dk1"/>
                </a:solidFill>
              </a:rPr>
              <a:t> a security architecture: The separation afforded by the Science DMZ allows finer-grained security controls tailored to the specific risks present in different parts of the network.</a:t>
            </a:r>
            <a:endParaRPr lang="en-US" b="1" dirty="0">
              <a:solidFill>
                <a:schemeClr val="dk1"/>
              </a:solidFill>
            </a:endParaRPr>
          </a:p>
          <a:p>
            <a:pPr marL="685800" indent="-342900">
              <a:spcBef>
                <a:spcPts val="0"/>
              </a:spcBef>
            </a:pPr>
            <a:endParaRPr lang="en-US" dirty="0" smtClean="0">
              <a:solidFill>
                <a:schemeClr val="dk1"/>
              </a:solidFill>
            </a:endParaRPr>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258222853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solidFill>
                  <a:srgbClr val="FF6600"/>
                </a:solidFill>
              </a:rPr>
              <a:t>Introduction, </a:t>
            </a:r>
            <a:r>
              <a:rPr lang="en-US" sz="2800" dirty="0" smtClean="0">
                <a:solidFill>
                  <a:srgbClr val="FF6600"/>
                </a:solidFill>
              </a:rPr>
              <a:t>Motivation</a:t>
            </a:r>
          </a:p>
          <a:p>
            <a:r>
              <a:rPr lang="en-US" sz="2800" dirty="0" smtClean="0"/>
              <a:t>Terminology</a:t>
            </a:r>
          </a:p>
          <a:p>
            <a:r>
              <a:rPr lang="en-US" sz="2800" dirty="0" smtClean="0"/>
              <a:t>Assessing </a:t>
            </a:r>
            <a:r>
              <a:rPr lang="en-US" sz="2800" dirty="0" smtClean="0"/>
              <a:t>Risk</a:t>
            </a:r>
          </a:p>
          <a:p>
            <a:r>
              <a:rPr lang="en-US" sz="2800" dirty="0" smtClean="0"/>
              <a:t>Case </a:t>
            </a:r>
            <a:r>
              <a:rPr lang="en-US" sz="2800" dirty="0" smtClean="0"/>
              <a:t>Study – Science DMZ Security Posture</a:t>
            </a:r>
          </a:p>
          <a:p>
            <a:r>
              <a:rPr lang="en-US" sz="2800" dirty="0" smtClean="0"/>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12810159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0500"/>
            <a:ext cx="4599209" cy="4457354"/>
          </a:xfrm>
        </p:spPr>
        <p:txBody>
          <a:bodyPr>
            <a:normAutofit fontScale="92500" lnSpcReduction="10000"/>
          </a:bodyPr>
          <a:lstStyle/>
          <a:p>
            <a:r>
              <a:rPr lang="en-US" sz="2400" dirty="0" smtClean="0"/>
              <a:t>Goal – disentangle security policy and enforcement for science flows from security for business systems</a:t>
            </a:r>
          </a:p>
          <a:p>
            <a:r>
              <a:rPr lang="en-US" sz="2400" dirty="0" smtClean="0"/>
              <a:t>Rationale</a:t>
            </a:r>
          </a:p>
          <a:p>
            <a:pPr lvl="1"/>
            <a:r>
              <a:rPr lang="en-US" sz="2000" dirty="0" smtClean="0"/>
              <a:t>Science flows are relatively simple from a security perspective</a:t>
            </a:r>
          </a:p>
          <a:p>
            <a:pPr lvl="1"/>
            <a:r>
              <a:rPr lang="en-US" sz="2000" dirty="0" smtClean="0"/>
              <a:t>Narrow application set on Science DMZ</a:t>
            </a:r>
          </a:p>
          <a:p>
            <a:pPr lvl="2"/>
            <a:r>
              <a:rPr lang="en-US" sz="2000" dirty="0" smtClean="0"/>
              <a:t>Data transfer, data streaming packages</a:t>
            </a:r>
          </a:p>
          <a:p>
            <a:pPr lvl="2"/>
            <a:r>
              <a:rPr lang="en-US" sz="2000" dirty="0" smtClean="0"/>
              <a:t>No printers, document readers, web browsers, building control systems, staff desktops, etc. </a:t>
            </a:r>
          </a:p>
          <a:p>
            <a:pPr lvl="1"/>
            <a:r>
              <a:rPr lang="en-US" sz="2000" dirty="0" smtClean="0"/>
              <a:t>Security controls that are typically implemented to protect business resources often cause performance problems</a:t>
            </a:r>
          </a:p>
        </p:txBody>
      </p:sp>
      <p:sp>
        <p:nvSpPr>
          <p:cNvPr id="3" name="Title 2"/>
          <p:cNvSpPr>
            <a:spLocks noGrp="1"/>
          </p:cNvSpPr>
          <p:nvPr>
            <p:ph type="title"/>
          </p:nvPr>
        </p:nvSpPr>
        <p:spPr/>
        <p:txBody>
          <a:bodyPr>
            <a:normAutofit/>
          </a:bodyPr>
          <a:lstStyle/>
          <a:p>
            <a:r>
              <a:rPr lang="en-US" sz="4000" dirty="0" smtClean="0"/>
              <a:t>Science DMZ Security Model</a:t>
            </a:r>
            <a:endParaRPr lang="en-US" sz="4000" dirty="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6" name="Picture 5" descr="security-fa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409" y="2039674"/>
            <a:ext cx="3993231" cy="2994923"/>
          </a:xfrm>
          <a:prstGeom prst="rect">
            <a:avLst/>
          </a:prstGeom>
        </p:spPr>
      </p:pic>
    </p:spTree>
    <p:extLst>
      <p:ext uri="{BB962C8B-B14F-4D97-AF65-F5344CB8AC3E}">
        <p14:creationId xmlns:p14="http://schemas.microsoft.com/office/powerpoint/2010/main" val="28009758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idx="1"/>
          </p:nvPr>
        </p:nvSpPr>
        <p:spPr>
          <a:xfrm>
            <a:off x="483025" y="1014949"/>
            <a:ext cx="8229600" cy="5088399"/>
          </a:xfrm>
          <a:prstGeom prst="rect">
            <a:avLst/>
          </a:prstGeom>
        </p:spPr>
        <p:txBody>
          <a:bodyPr lIns="91425" tIns="91425" rIns="91425" bIns="91425" anchor="t" anchorCtr="0">
            <a:noAutofit/>
          </a:bodyPr>
          <a:lstStyle/>
          <a:p>
            <a:pPr marL="0" lvl="0" rtl="0">
              <a:spcBef>
                <a:spcPts val="0"/>
              </a:spcBef>
              <a:buNone/>
            </a:pPr>
            <a:endParaRPr dirty="0">
              <a:solidFill>
                <a:schemeClr val="dk1"/>
              </a:solidFill>
            </a:endParaRPr>
          </a:p>
          <a:p>
            <a:pPr marL="0" lvl="0" rtl="0">
              <a:spcBef>
                <a:spcPts val="0"/>
              </a:spcBef>
              <a:buNone/>
            </a:pPr>
            <a:endParaRPr dirty="0">
              <a:solidFill>
                <a:schemeClr val="dk1"/>
              </a:solidFill>
            </a:endParaRPr>
          </a:p>
          <a:p>
            <a:pPr marL="0" lvl="0" rtl="0">
              <a:spcBef>
                <a:spcPts val="0"/>
              </a:spcBef>
              <a:buNone/>
            </a:pPr>
            <a:endParaRPr dirty="0">
              <a:solidFill>
                <a:schemeClr val="dk1"/>
              </a:solidFill>
            </a:endParaRPr>
          </a:p>
          <a:p>
            <a:pPr marL="0" lvl="0" rtl="0">
              <a:spcBef>
                <a:spcPts val="0"/>
              </a:spcBef>
              <a:buNone/>
            </a:pPr>
            <a:endParaRPr dirty="0"/>
          </a:p>
          <a:p>
            <a:pPr marL="0" lvl="0" rtl="0">
              <a:spcBef>
                <a:spcPts val="0"/>
              </a:spcBef>
              <a:buNone/>
            </a:pPr>
            <a:endParaRPr dirty="0"/>
          </a:p>
          <a:p>
            <a:pPr marL="0" lvl="0" rtl="0">
              <a:spcBef>
                <a:spcPts val="0"/>
              </a:spcBef>
              <a:buNone/>
            </a:pPr>
            <a:endParaRPr dirty="0"/>
          </a:p>
          <a:p>
            <a:pPr marL="0" lvl="0" rtl="0">
              <a:spcBef>
                <a:spcPts val="0"/>
              </a:spcBef>
              <a:buNone/>
            </a:pPr>
            <a:endParaRPr dirty="0"/>
          </a:p>
        </p:txBody>
      </p:sp>
      <p:pic>
        <p:nvPicPr>
          <p:cNvPr id="100" name="Shape 100"/>
          <p:cNvPicPr preferRelativeResize="0"/>
          <p:nvPr/>
        </p:nvPicPr>
        <p:blipFill>
          <a:blip r:embed="rId3"/>
          <a:stretch>
            <a:fillRect/>
          </a:stretch>
        </p:blipFill>
        <p:spPr>
          <a:xfrm>
            <a:off x="2530003" y="3550736"/>
            <a:ext cx="4266875" cy="2996965"/>
          </a:xfrm>
          <a:prstGeom prst="rect">
            <a:avLst/>
          </a:prstGeom>
          <a:noFill/>
          <a:ln>
            <a:noFill/>
          </a:ln>
        </p:spPr>
      </p:pic>
      <p:cxnSp>
        <p:nvCxnSpPr>
          <p:cNvPr id="101" name="Shape 101"/>
          <p:cNvCxnSpPr/>
          <p:nvPr/>
        </p:nvCxnSpPr>
        <p:spPr>
          <a:xfrm rot="10800000">
            <a:off x="4440537" y="4046049"/>
            <a:ext cx="333899" cy="265599"/>
          </a:xfrm>
          <a:prstGeom prst="straightConnector1">
            <a:avLst/>
          </a:prstGeom>
          <a:noFill/>
          <a:ln w="19050" cap="flat">
            <a:solidFill>
              <a:srgbClr val="980000"/>
            </a:solidFill>
            <a:prstDash val="solid"/>
            <a:round/>
            <a:headEnd type="none" w="lg" len="lg"/>
            <a:tailEnd type="none" w="lg" len="lg"/>
          </a:ln>
        </p:spPr>
      </p:cxnSp>
      <p:cxnSp>
        <p:nvCxnSpPr>
          <p:cNvPr id="102" name="Shape 102"/>
          <p:cNvCxnSpPr/>
          <p:nvPr/>
        </p:nvCxnSpPr>
        <p:spPr>
          <a:xfrm rot="10800000" flipH="1">
            <a:off x="4411231" y="3999215"/>
            <a:ext cx="357299" cy="296799"/>
          </a:xfrm>
          <a:prstGeom prst="straightConnector1">
            <a:avLst/>
          </a:prstGeom>
          <a:noFill/>
          <a:ln w="19050" cap="flat">
            <a:solidFill>
              <a:srgbClr val="980000"/>
            </a:solidFill>
            <a:prstDash val="solid"/>
            <a:round/>
            <a:headEnd type="none" w="lg" len="lg"/>
            <a:tailEnd type="none" w="lg" len="lg"/>
          </a:ln>
        </p:spPr>
      </p:cxnSp>
      <p:cxnSp>
        <p:nvCxnSpPr>
          <p:cNvPr id="103" name="Shape 103"/>
          <p:cNvCxnSpPr/>
          <p:nvPr/>
        </p:nvCxnSpPr>
        <p:spPr>
          <a:xfrm rot="10800000" flipH="1">
            <a:off x="4405375" y="4710149"/>
            <a:ext cx="363300" cy="390399"/>
          </a:xfrm>
          <a:prstGeom prst="straightConnector1">
            <a:avLst/>
          </a:prstGeom>
          <a:noFill/>
          <a:ln w="19050" cap="flat">
            <a:solidFill>
              <a:srgbClr val="980000"/>
            </a:solidFill>
            <a:prstDash val="solid"/>
            <a:round/>
            <a:headEnd type="none" w="lg" len="lg"/>
            <a:tailEnd type="none" w="lg" len="lg"/>
          </a:ln>
        </p:spPr>
      </p:cxnSp>
      <p:cxnSp>
        <p:nvCxnSpPr>
          <p:cNvPr id="104" name="Shape 104"/>
          <p:cNvCxnSpPr/>
          <p:nvPr/>
        </p:nvCxnSpPr>
        <p:spPr>
          <a:xfrm rot="10800000">
            <a:off x="4387874" y="4717682"/>
            <a:ext cx="380700" cy="335999"/>
          </a:xfrm>
          <a:prstGeom prst="straightConnector1">
            <a:avLst/>
          </a:prstGeom>
          <a:noFill/>
          <a:ln w="19050" cap="flat">
            <a:solidFill>
              <a:srgbClr val="980000"/>
            </a:solidFill>
            <a:prstDash val="solid"/>
            <a:round/>
            <a:headEnd type="none" w="lg" len="lg"/>
            <a:tailEnd type="none" w="lg" len="lg"/>
          </a:ln>
        </p:spPr>
      </p:cxnSp>
      <p:cxnSp>
        <p:nvCxnSpPr>
          <p:cNvPr id="105" name="Shape 105"/>
          <p:cNvCxnSpPr/>
          <p:nvPr/>
        </p:nvCxnSpPr>
        <p:spPr>
          <a:xfrm>
            <a:off x="4463950" y="5241133"/>
            <a:ext cx="310500" cy="0"/>
          </a:xfrm>
          <a:prstGeom prst="straightConnector1">
            <a:avLst/>
          </a:prstGeom>
          <a:noFill/>
          <a:ln w="19050" cap="flat">
            <a:solidFill>
              <a:srgbClr val="980000"/>
            </a:solidFill>
            <a:prstDash val="solid"/>
            <a:round/>
            <a:headEnd type="none" w="lg" len="lg"/>
            <a:tailEnd type="none" w="lg" len="lg"/>
          </a:ln>
        </p:spPr>
      </p:cxnSp>
      <p:cxnSp>
        <p:nvCxnSpPr>
          <p:cNvPr id="106" name="Shape 106"/>
          <p:cNvCxnSpPr/>
          <p:nvPr/>
        </p:nvCxnSpPr>
        <p:spPr>
          <a:xfrm rot="10800000">
            <a:off x="4973600" y="4007065"/>
            <a:ext cx="0" cy="328000"/>
          </a:xfrm>
          <a:prstGeom prst="straightConnector1">
            <a:avLst/>
          </a:prstGeom>
          <a:noFill/>
          <a:ln w="19050" cap="flat">
            <a:solidFill>
              <a:srgbClr val="980000"/>
            </a:solidFill>
            <a:prstDash val="solid"/>
            <a:round/>
            <a:headEnd type="none" w="lg" len="lg"/>
            <a:tailEnd type="none" w="lg" len="lg"/>
          </a:ln>
        </p:spPr>
      </p:cxnSp>
      <p:cxnSp>
        <p:nvCxnSpPr>
          <p:cNvPr id="107" name="Shape 107"/>
          <p:cNvCxnSpPr/>
          <p:nvPr/>
        </p:nvCxnSpPr>
        <p:spPr>
          <a:xfrm rot="10800000">
            <a:off x="4247200" y="4030632"/>
            <a:ext cx="0" cy="273200"/>
          </a:xfrm>
          <a:prstGeom prst="straightConnector1">
            <a:avLst/>
          </a:prstGeom>
          <a:noFill/>
          <a:ln w="19050" cap="flat">
            <a:solidFill>
              <a:srgbClr val="980000"/>
            </a:solidFill>
            <a:prstDash val="solid"/>
            <a:round/>
            <a:headEnd type="none" w="lg" len="lg"/>
            <a:tailEnd type="none" w="lg" len="lg"/>
          </a:ln>
        </p:spPr>
      </p:cxnSp>
      <p:cxnSp>
        <p:nvCxnSpPr>
          <p:cNvPr id="108" name="Shape 108"/>
          <p:cNvCxnSpPr/>
          <p:nvPr/>
        </p:nvCxnSpPr>
        <p:spPr>
          <a:xfrm rot="10800000">
            <a:off x="4247349" y="4764615"/>
            <a:ext cx="5700" cy="367199"/>
          </a:xfrm>
          <a:prstGeom prst="straightConnector1">
            <a:avLst/>
          </a:prstGeom>
          <a:noFill/>
          <a:ln w="19050" cap="flat">
            <a:solidFill>
              <a:srgbClr val="980000"/>
            </a:solidFill>
            <a:prstDash val="solid"/>
            <a:round/>
            <a:headEnd type="none" w="lg" len="lg"/>
            <a:tailEnd type="none" w="lg" len="lg"/>
          </a:ln>
        </p:spPr>
      </p:cxnSp>
      <p:cxnSp>
        <p:nvCxnSpPr>
          <p:cNvPr id="109" name="Shape 109"/>
          <p:cNvCxnSpPr/>
          <p:nvPr/>
        </p:nvCxnSpPr>
        <p:spPr>
          <a:xfrm rot="10800000">
            <a:off x="4961900" y="4733265"/>
            <a:ext cx="0" cy="468800"/>
          </a:xfrm>
          <a:prstGeom prst="straightConnector1">
            <a:avLst/>
          </a:prstGeom>
          <a:noFill/>
          <a:ln w="19050" cap="flat">
            <a:solidFill>
              <a:srgbClr val="CC0000"/>
            </a:solidFill>
            <a:prstDash val="solid"/>
            <a:round/>
            <a:headEnd type="none" w="lg" len="lg"/>
            <a:tailEnd type="none" w="lg" len="lg"/>
          </a:ln>
        </p:spPr>
      </p:cxnSp>
      <p:cxnSp>
        <p:nvCxnSpPr>
          <p:cNvPr id="110" name="Shape 110"/>
          <p:cNvCxnSpPr/>
          <p:nvPr/>
        </p:nvCxnSpPr>
        <p:spPr>
          <a:xfrm flipH="1">
            <a:off x="4160074" y="2233949"/>
            <a:ext cx="5100" cy="1316799"/>
          </a:xfrm>
          <a:prstGeom prst="straightConnector1">
            <a:avLst/>
          </a:prstGeom>
          <a:noFill/>
          <a:ln w="19050" cap="flat">
            <a:solidFill>
              <a:srgbClr val="980000"/>
            </a:solidFill>
            <a:prstDash val="solid"/>
            <a:round/>
            <a:headEnd type="none" w="lg" len="lg"/>
            <a:tailEnd type="none" w="lg" len="lg"/>
          </a:ln>
        </p:spPr>
      </p:cxnSp>
      <p:cxnSp>
        <p:nvCxnSpPr>
          <p:cNvPr id="111" name="Shape 111"/>
          <p:cNvCxnSpPr>
            <a:stCxn id="112" idx="0"/>
          </p:cNvCxnSpPr>
          <p:nvPr/>
        </p:nvCxnSpPr>
        <p:spPr>
          <a:xfrm rot="10800000">
            <a:off x="4947730" y="2529732"/>
            <a:ext cx="7499" cy="610400"/>
          </a:xfrm>
          <a:prstGeom prst="straightConnector1">
            <a:avLst/>
          </a:prstGeom>
          <a:noFill/>
          <a:ln w="19050" cap="flat">
            <a:solidFill>
              <a:srgbClr val="980000"/>
            </a:solidFill>
            <a:prstDash val="solid"/>
            <a:round/>
            <a:headEnd type="none" w="lg" len="lg"/>
            <a:tailEnd type="none" w="lg" len="lg"/>
          </a:ln>
        </p:spPr>
      </p:cxnSp>
      <p:cxnSp>
        <p:nvCxnSpPr>
          <p:cNvPr id="113" name="Shape 113"/>
          <p:cNvCxnSpPr>
            <a:stCxn id="114" idx="3"/>
            <a:endCxn id="112" idx="1"/>
          </p:cNvCxnSpPr>
          <p:nvPr/>
        </p:nvCxnSpPr>
        <p:spPr>
          <a:xfrm>
            <a:off x="4491349" y="3624349"/>
            <a:ext cx="212950" cy="0"/>
          </a:xfrm>
          <a:prstGeom prst="straightConnector1">
            <a:avLst/>
          </a:prstGeom>
          <a:noFill/>
          <a:ln w="19050" cap="flat">
            <a:solidFill>
              <a:srgbClr val="980000"/>
            </a:solidFill>
            <a:prstDash val="solid"/>
            <a:round/>
            <a:headEnd type="none" w="lg" len="lg"/>
            <a:tailEnd type="none" w="lg" len="lg"/>
          </a:ln>
        </p:spPr>
      </p:cxnSp>
      <p:cxnSp>
        <p:nvCxnSpPr>
          <p:cNvPr id="115" name="Shape 115"/>
          <p:cNvCxnSpPr/>
          <p:nvPr/>
        </p:nvCxnSpPr>
        <p:spPr>
          <a:xfrm>
            <a:off x="4364350" y="3819533"/>
            <a:ext cx="380700" cy="0"/>
          </a:xfrm>
          <a:prstGeom prst="straightConnector1">
            <a:avLst/>
          </a:prstGeom>
          <a:noFill/>
          <a:ln w="19050" cap="flat">
            <a:solidFill>
              <a:srgbClr val="980000"/>
            </a:solidFill>
            <a:prstDash val="solid"/>
            <a:round/>
            <a:headEnd type="none" w="lg" len="lg"/>
            <a:tailEnd type="none" w="lg" len="lg"/>
          </a:ln>
        </p:spPr>
      </p:cxnSp>
      <p:pic>
        <p:nvPicPr>
          <p:cNvPr id="114" name="Shape 114"/>
          <p:cNvPicPr preferRelativeResize="0"/>
          <p:nvPr/>
        </p:nvPicPr>
        <p:blipFill>
          <a:blip r:embed="rId4"/>
          <a:stretch>
            <a:fillRect/>
          </a:stretch>
        </p:blipFill>
        <p:spPr>
          <a:xfrm>
            <a:off x="3989525" y="3140139"/>
            <a:ext cx="501824" cy="968433"/>
          </a:xfrm>
          <a:prstGeom prst="rect">
            <a:avLst/>
          </a:prstGeom>
          <a:noFill/>
          <a:ln>
            <a:noFill/>
          </a:ln>
        </p:spPr>
      </p:pic>
      <p:pic>
        <p:nvPicPr>
          <p:cNvPr id="112" name="Shape 112"/>
          <p:cNvPicPr preferRelativeResize="0"/>
          <p:nvPr/>
        </p:nvPicPr>
        <p:blipFill>
          <a:blip r:embed="rId4"/>
          <a:stretch>
            <a:fillRect/>
          </a:stretch>
        </p:blipFill>
        <p:spPr>
          <a:xfrm>
            <a:off x="4704300" y="3140139"/>
            <a:ext cx="501824" cy="968433"/>
          </a:xfrm>
          <a:prstGeom prst="rect">
            <a:avLst/>
          </a:prstGeom>
          <a:noFill/>
          <a:ln>
            <a:noFill/>
          </a:ln>
        </p:spPr>
      </p:pic>
      <p:pic>
        <p:nvPicPr>
          <p:cNvPr id="116" name="Shape 116"/>
          <p:cNvPicPr preferRelativeResize="0"/>
          <p:nvPr/>
        </p:nvPicPr>
        <p:blipFill>
          <a:blip r:embed="rId5"/>
          <a:stretch>
            <a:fillRect/>
          </a:stretch>
        </p:blipFill>
        <p:spPr>
          <a:xfrm>
            <a:off x="4713862" y="4201367"/>
            <a:ext cx="475180" cy="610400"/>
          </a:xfrm>
          <a:prstGeom prst="rect">
            <a:avLst/>
          </a:prstGeom>
          <a:noFill/>
          <a:ln>
            <a:noFill/>
          </a:ln>
        </p:spPr>
      </p:pic>
      <p:pic>
        <p:nvPicPr>
          <p:cNvPr id="117" name="Shape 117"/>
          <p:cNvPicPr preferRelativeResize="0"/>
          <p:nvPr/>
        </p:nvPicPr>
        <p:blipFill>
          <a:blip r:embed="rId5"/>
          <a:stretch>
            <a:fillRect/>
          </a:stretch>
        </p:blipFill>
        <p:spPr>
          <a:xfrm>
            <a:off x="4002850" y="4201367"/>
            <a:ext cx="475180" cy="610400"/>
          </a:xfrm>
          <a:prstGeom prst="rect">
            <a:avLst/>
          </a:prstGeom>
          <a:noFill/>
          <a:ln>
            <a:noFill/>
          </a:ln>
        </p:spPr>
      </p:pic>
      <p:cxnSp>
        <p:nvCxnSpPr>
          <p:cNvPr id="118" name="Shape 118"/>
          <p:cNvCxnSpPr>
            <a:stCxn id="117" idx="3"/>
            <a:endCxn id="116" idx="1"/>
          </p:cNvCxnSpPr>
          <p:nvPr/>
        </p:nvCxnSpPr>
        <p:spPr>
          <a:xfrm>
            <a:off x="4478046" y="4506567"/>
            <a:ext cx="235831" cy="0"/>
          </a:xfrm>
          <a:prstGeom prst="straightConnector1">
            <a:avLst/>
          </a:prstGeom>
          <a:noFill/>
          <a:ln w="19050" cap="flat">
            <a:solidFill>
              <a:srgbClr val="980000"/>
            </a:solidFill>
            <a:prstDash val="solid"/>
            <a:round/>
            <a:headEnd type="none" w="lg" len="lg"/>
            <a:tailEnd type="none" w="lg" len="lg"/>
          </a:ln>
        </p:spPr>
      </p:cxnSp>
      <p:cxnSp>
        <p:nvCxnSpPr>
          <p:cNvPr id="119" name="Shape 119"/>
          <p:cNvCxnSpPr>
            <a:stCxn id="120" idx="3"/>
            <a:endCxn id="121" idx="1"/>
          </p:cNvCxnSpPr>
          <p:nvPr/>
        </p:nvCxnSpPr>
        <p:spPr>
          <a:xfrm>
            <a:off x="4491372" y="5459083"/>
            <a:ext cx="231337" cy="0"/>
          </a:xfrm>
          <a:prstGeom prst="straightConnector1">
            <a:avLst/>
          </a:prstGeom>
          <a:noFill/>
          <a:ln w="19050" cap="flat">
            <a:solidFill>
              <a:srgbClr val="980000"/>
            </a:solidFill>
            <a:prstDash val="solid"/>
            <a:round/>
            <a:headEnd type="none" w="lg" len="lg"/>
            <a:tailEnd type="none" w="lg" len="lg"/>
          </a:ln>
        </p:spPr>
      </p:cxnSp>
      <p:cxnSp>
        <p:nvCxnSpPr>
          <p:cNvPr id="122" name="Shape 122"/>
          <p:cNvCxnSpPr/>
          <p:nvPr/>
        </p:nvCxnSpPr>
        <p:spPr>
          <a:xfrm rot="10800000">
            <a:off x="2938930" y="4565699"/>
            <a:ext cx="1085099" cy="712400"/>
          </a:xfrm>
          <a:prstGeom prst="straightConnector1">
            <a:avLst/>
          </a:prstGeom>
          <a:noFill/>
          <a:ln w="19050" cap="flat">
            <a:solidFill>
              <a:schemeClr val="dk2"/>
            </a:solidFill>
            <a:prstDash val="solid"/>
            <a:round/>
            <a:headEnd type="none" w="lg" len="lg"/>
            <a:tailEnd type="none" w="lg" len="lg"/>
          </a:ln>
        </p:spPr>
      </p:cxnSp>
      <p:cxnSp>
        <p:nvCxnSpPr>
          <p:cNvPr id="123" name="Shape 123"/>
          <p:cNvCxnSpPr/>
          <p:nvPr/>
        </p:nvCxnSpPr>
        <p:spPr>
          <a:xfrm rot="10800000" flipH="1">
            <a:off x="2862622" y="5460049"/>
            <a:ext cx="1401299" cy="101599"/>
          </a:xfrm>
          <a:prstGeom prst="straightConnector1">
            <a:avLst/>
          </a:prstGeom>
          <a:noFill/>
          <a:ln w="19050" cap="flat">
            <a:solidFill>
              <a:schemeClr val="dk2"/>
            </a:solidFill>
            <a:prstDash val="solid"/>
            <a:round/>
            <a:headEnd type="none" w="lg" len="lg"/>
            <a:tailEnd type="none" w="lg" len="lg"/>
          </a:ln>
        </p:spPr>
      </p:cxnSp>
      <p:cxnSp>
        <p:nvCxnSpPr>
          <p:cNvPr id="124" name="Shape 124"/>
          <p:cNvCxnSpPr/>
          <p:nvPr/>
        </p:nvCxnSpPr>
        <p:spPr>
          <a:xfrm rot="10800000" flipH="1">
            <a:off x="3598722" y="5765299"/>
            <a:ext cx="490799" cy="174400"/>
          </a:xfrm>
          <a:prstGeom prst="straightConnector1">
            <a:avLst/>
          </a:prstGeom>
          <a:noFill/>
          <a:ln w="19050" cap="flat">
            <a:solidFill>
              <a:schemeClr val="dk2"/>
            </a:solidFill>
            <a:prstDash val="solid"/>
            <a:round/>
            <a:headEnd type="none" w="lg" len="lg"/>
            <a:tailEnd type="none" w="lg" len="lg"/>
          </a:ln>
        </p:spPr>
      </p:cxnSp>
      <p:pic>
        <p:nvPicPr>
          <p:cNvPr id="120" name="Shape 120"/>
          <p:cNvPicPr preferRelativeResize="0"/>
          <p:nvPr/>
        </p:nvPicPr>
        <p:blipFill>
          <a:blip r:embed="rId4"/>
          <a:stretch>
            <a:fillRect/>
          </a:stretch>
        </p:blipFill>
        <p:spPr>
          <a:xfrm>
            <a:off x="3989525" y="4974882"/>
            <a:ext cx="501824" cy="968433"/>
          </a:xfrm>
          <a:prstGeom prst="rect">
            <a:avLst/>
          </a:prstGeom>
          <a:noFill/>
          <a:ln>
            <a:noFill/>
          </a:ln>
        </p:spPr>
      </p:pic>
      <p:cxnSp>
        <p:nvCxnSpPr>
          <p:cNvPr id="125" name="Shape 125"/>
          <p:cNvCxnSpPr/>
          <p:nvPr/>
        </p:nvCxnSpPr>
        <p:spPr>
          <a:xfrm rot="10800000">
            <a:off x="5120007" y="5692465"/>
            <a:ext cx="561599" cy="203600"/>
          </a:xfrm>
          <a:prstGeom prst="straightConnector1">
            <a:avLst/>
          </a:prstGeom>
          <a:noFill/>
          <a:ln w="19050" cap="flat">
            <a:solidFill>
              <a:schemeClr val="dk2"/>
            </a:solidFill>
            <a:prstDash val="solid"/>
            <a:round/>
            <a:headEnd type="none" w="lg" len="lg"/>
            <a:tailEnd type="none" w="lg" len="lg"/>
          </a:ln>
        </p:spPr>
      </p:cxnSp>
      <p:cxnSp>
        <p:nvCxnSpPr>
          <p:cNvPr id="126" name="Shape 126"/>
          <p:cNvCxnSpPr/>
          <p:nvPr/>
        </p:nvCxnSpPr>
        <p:spPr>
          <a:xfrm flipH="1">
            <a:off x="5103654" y="4652867"/>
            <a:ext cx="561599" cy="719600"/>
          </a:xfrm>
          <a:prstGeom prst="straightConnector1">
            <a:avLst/>
          </a:prstGeom>
          <a:noFill/>
          <a:ln w="19050" cap="flat">
            <a:solidFill>
              <a:schemeClr val="dk2"/>
            </a:solidFill>
            <a:prstDash val="solid"/>
            <a:round/>
            <a:headEnd type="none" w="lg" len="lg"/>
            <a:tailEnd type="none" w="lg" len="lg"/>
          </a:ln>
        </p:spPr>
      </p:cxnSp>
      <p:cxnSp>
        <p:nvCxnSpPr>
          <p:cNvPr id="127" name="Shape 127"/>
          <p:cNvCxnSpPr/>
          <p:nvPr/>
        </p:nvCxnSpPr>
        <p:spPr>
          <a:xfrm flipH="1">
            <a:off x="5027250" y="5321733"/>
            <a:ext cx="1488599" cy="283600"/>
          </a:xfrm>
          <a:prstGeom prst="straightConnector1">
            <a:avLst/>
          </a:prstGeom>
          <a:noFill/>
          <a:ln w="19050" cap="flat">
            <a:solidFill>
              <a:schemeClr val="dk2"/>
            </a:solidFill>
            <a:prstDash val="solid"/>
            <a:round/>
            <a:headEnd type="none" w="lg" len="lg"/>
            <a:tailEnd type="none" w="lg" len="lg"/>
          </a:ln>
        </p:spPr>
      </p:cxnSp>
      <p:cxnSp>
        <p:nvCxnSpPr>
          <p:cNvPr id="128" name="Shape 128"/>
          <p:cNvCxnSpPr>
            <a:endCxn id="121" idx="3"/>
          </p:cNvCxnSpPr>
          <p:nvPr/>
        </p:nvCxnSpPr>
        <p:spPr>
          <a:xfrm flipH="1">
            <a:off x="5224512" y="4587498"/>
            <a:ext cx="1291200" cy="871599"/>
          </a:xfrm>
          <a:prstGeom prst="straightConnector1">
            <a:avLst/>
          </a:prstGeom>
          <a:noFill/>
          <a:ln w="19050" cap="flat">
            <a:solidFill>
              <a:schemeClr val="dk2"/>
            </a:solidFill>
            <a:prstDash val="solid"/>
            <a:round/>
            <a:headEnd type="none" w="lg" len="lg"/>
            <a:tailEnd type="none" w="lg" len="lg"/>
          </a:ln>
        </p:spPr>
      </p:cxnSp>
      <p:cxnSp>
        <p:nvCxnSpPr>
          <p:cNvPr id="129" name="Shape 129"/>
          <p:cNvCxnSpPr/>
          <p:nvPr/>
        </p:nvCxnSpPr>
        <p:spPr>
          <a:xfrm rot="10800000" flipH="1">
            <a:off x="3691423" y="5859682"/>
            <a:ext cx="1177799" cy="159999"/>
          </a:xfrm>
          <a:prstGeom prst="straightConnector1">
            <a:avLst/>
          </a:prstGeom>
          <a:noFill/>
          <a:ln w="19050" cap="flat">
            <a:solidFill>
              <a:schemeClr val="dk2"/>
            </a:solidFill>
            <a:prstDash val="solid"/>
            <a:round/>
            <a:headEnd type="none" w="lg" len="lg"/>
            <a:tailEnd type="none" w="lg" len="lg"/>
          </a:ln>
        </p:spPr>
      </p:cxnSp>
      <p:cxnSp>
        <p:nvCxnSpPr>
          <p:cNvPr id="130" name="Shape 130"/>
          <p:cNvCxnSpPr/>
          <p:nvPr/>
        </p:nvCxnSpPr>
        <p:spPr>
          <a:xfrm>
            <a:off x="3042550" y="4427500"/>
            <a:ext cx="1766700" cy="712400"/>
          </a:xfrm>
          <a:prstGeom prst="straightConnector1">
            <a:avLst/>
          </a:prstGeom>
          <a:noFill/>
          <a:ln w="19050" cap="flat">
            <a:solidFill>
              <a:srgbClr val="000000"/>
            </a:solidFill>
            <a:prstDash val="solid"/>
            <a:round/>
            <a:headEnd type="none" w="lg" len="lg"/>
            <a:tailEnd type="none" w="lg" len="lg"/>
          </a:ln>
        </p:spPr>
      </p:cxnSp>
      <p:pic>
        <p:nvPicPr>
          <p:cNvPr id="121" name="Shape 121"/>
          <p:cNvPicPr preferRelativeResize="0"/>
          <p:nvPr/>
        </p:nvPicPr>
        <p:blipFill>
          <a:blip r:embed="rId4"/>
          <a:stretch>
            <a:fillRect/>
          </a:stretch>
        </p:blipFill>
        <p:spPr>
          <a:xfrm>
            <a:off x="4722687" y="4974882"/>
            <a:ext cx="501824" cy="968433"/>
          </a:xfrm>
          <a:prstGeom prst="rect">
            <a:avLst/>
          </a:prstGeom>
          <a:noFill/>
          <a:ln>
            <a:noFill/>
          </a:ln>
        </p:spPr>
      </p:pic>
      <p:pic>
        <p:nvPicPr>
          <p:cNvPr id="131" name="Shape 131"/>
          <p:cNvPicPr preferRelativeResize="0"/>
          <p:nvPr/>
        </p:nvPicPr>
        <p:blipFill>
          <a:blip r:embed="rId6"/>
          <a:stretch>
            <a:fillRect/>
          </a:stretch>
        </p:blipFill>
        <p:spPr>
          <a:xfrm>
            <a:off x="1384148" y="4981669"/>
            <a:ext cx="475175" cy="623667"/>
          </a:xfrm>
          <a:prstGeom prst="rect">
            <a:avLst/>
          </a:prstGeom>
          <a:noFill/>
          <a:ln>
            <a:noFill/>
          </a:ln>
        </p:spPr>
      </p:pic>
      <p:pic>
        <p:nvPicPr>
          <p:cNvPr id="132" name="Shape 132"/>
          <p:cNvPicPr preferRelativeResize="0"/>
          <p:nvPr/>
        </p:nvPicPr>
        <p:blipFill>
          <a:blip r:embed="rId6"/>
          <a:stretch>
            <a:fillRect/>
          </a:stretch>
        </p:blipFill>
        <p:spPr>
          <a:xfrm>
            <a:off x="1536547" y="5184869"/>
            <a:ext cx="475175" cy="623667"/>
          </a:xfrm>
          <a:prstGeom prst="rect">
            <a:avLst/>
          </a:prstGeom>
          <a:noFill/>
          <a:ln>
            <a:noFill/>
          </a:ln>
        </p:spPr>
      </p:pic>
      <p:cxnSp>
        <p:nvCxnSpPr>
          <p:cNvPr id="133" name="Shape 133"/>
          <p:cNvCxnSpPr/>
          <p:nvPr/>
        </p:nvCxnSpPr>
        <p:spPr>
          <a:xfrm rot="10800000" flipH="1">
            <a:off x="2022905" y="5605449"/>
            <a:ext cx="675899" cy="57999"/>
          </a:xfrm>
          <a:prstGeom prst="straightConnector1">
            <a:avLst/>
          </a:prstGeom>
          <a:noFill/>
          <a:ln w="19050" cap="flat">
            <a:solidFill>
              <a:schemeClr val="dk2"/>
            </a:solidFill>
            <a:prstDash val="solid"/>
            <a:round/>
            <a:headEnd type="none" w="lg" len="lg"/>
            <a:tailEnd type="none" w="lg" len="lg"/>
          </a:ln>
        </p:spPr>
      </p:cxnSp>
      <p:cxnSp>
        <p:nvCxnSpPr>
          <p:cNvPr id="134" name="Shape 134"/>
          <p:cNvCxnSpPr>
            <a:stCxn id="135" idx="0"/>
          </p:cNvCxnSpPr>
          <p:nvPr/>
        </p:nvCxnSpPr>
        <p:spPr>
          <a:xfrm>
            <a:off x="1926535" y="5388082"/>
            <a:ext cx="717899" cy="115599"/>
          </a:xfrm>
          <a:prstGeom prst="straightConnector1">
            <a:avLst/>
          </a:prstGeom>
          <a:noFill/>
          <a:ln w="19050" cap="flat">
            <a:solidFill>
              <a:schemeClr val="dk2"/>
            </a:solidFill>
            <a:prstDash val="solid"/>
            <a:round/>
            <a:headEnd type="none" w="lg" len="lg"/>
            <a:tailEnd type="none" w="lg" len="lg"/>
          </a:ln>
        </p:spPr>
      </p:cxnSp>
      <p:cxnSp>
        <p:nvCxnSpPr>
          <p:cNvPr id="136" name="Shape 136"/>
          <p:cNvCxnSpPr>
            <a:stCxn id="132" idx="0"/>
          </p:cNvCxnSpPr>
          <p:nvPr/>
        </p:nvCxnSpPr>
        <p:spPr>
          <a:xfrm>
            <a:off x="1774135" y="5184867"/>
            <a:ext cx="924899" cy="246000"/>
          </a:xfrm>
          <a:prstGeom prst="straightConnector1">
            <a:avLst/>
          </a:prstGeom>
          <a:noFill/>
          <a:ln w="19050" cap="flat">
            <a:solidFill>
              <a:schemeClr val="dk2"/>
            </a:solidFill>
            <a:prstDash val="solid"/>
            <a:round/>
            <a:headEnd type="none" w="lg" len="lg"/>
            <a:tailEnd type="none" w="lg" len="lg"/>
          </a:ln>
        </p:spPr>
      </p:cxnSp>
      <p:pic>
        <p:nvPicPr>
          <p:cNvPr id="137" name="Shape 137"/>
          <p:cNvPicPr preferRelativeResize="0"/>
          <p:nvPr/>
        </p:nvPicPr>
        <p:blipFill>
          <a:blip r:embed="rId7"/>
          <a:stretch>
            <a:fillRect/>
          </a:stretch>
        </p:blipFill>
        <p:spPr>
          <a:xfrm>
            <a:off x="2541598" y="5277649"/>
            <a:ext cx="608309" cy="610399"/>
          </a:xfrm>
          <a:prstGeom prst="rect">
            <a:avLst/>
          </a:prstGeom>
          <a:noFill/>
          <a:ln>
            <a:noFill/>
          </a:ln>
        </p:spPr>
      </p:pic>
      <p:pic>
        <p:nvPicPr>
          <p:cNvPr id="135" name="Shape 135"/>
          <p:cNvPicPr preferRelativeResize="0"/>
          <p:nvPr/>
        </p:nvPicPr>
        <p:blipFill>
          <a:blip r:embed="rId6"/>
          <a:stretch>
            <a:fillRect/>
          </a:stretch>
        </p:blipFill>
        <p:spPr>
          <a:xfrm>
            <a:off x="1688940" y="5388069"/>
            <a:ext cx="475175" cy="623667"/>
          </a:xfrm>
          <a:prstGeom prst="rect">
            <a:avLst/>
          </a:prstGeom>
          <a:noFill/>
          <a:ln>
            <a:noFill/>
          </a:ln>
        </p:spPr>
      </p:pic>
      <p:cxnSp>
        <p:nvCxnSpPr>
          <p:cNvPr id="138" name="Shape 138"/>
          <p:cNvCxnSpPr/>
          <p:nvPr/>
        </p:nvCxnSpPr>
        <p:spPr>
          <a:xfrm flipH="1">
            <a:off x="6641174" y="4558382"/>
            <a:ext cx="768900" cy="7199"/>
          </a:xfrm>
          <a:prstGeom prst="straightConnector1">
            <a:avLst/>
          </a:prstGeom>
          <a:noFill/>
          <a:ln w="19050" cap="flat">
            <a:solidFill>
              <a:schemeClr val="dk2"/>
            </a:solidFill>
            <a:prstDash val="solid"/>
            <a:round/>
            <a:headEnd type="none" w="lg" len="lg"/>
            <a:tailEnd type="none" w="lg" len="lg"/>
          </a:ln>
        </p:spPr>
      </p:cxnSp>
      <p:cxnSp>
        <p:nvCxnSpPr>
          <p:cNvPr id="139" name="Shape 139"/>
          <p:cNvCxnSpPr/>
          <p:nvPr/>
        </p:nvCxnSpPr>
        <p:spPr>
          <a:xfrm flipH="1">
            <a:off x="6701299" y="4173082"/>
            <a:ext cx="534300" cy="225199"/>
          </a:xfrm>
          <a:prstGeom prst="straightConnector1">
            <a:avLst/>
          </a:prstGeom>
          <a:noFill/>
          <a:ln w="19050" cap="flat">
            <a:solidFill>
              <a:schemeClr val="dk2"/>
            </a:solidFill>
            <a:prstDash val="solid"/>
            <a:round/>
            <a:headEnd type="none" w="lg" len="lg"/>
            <a:tailEnd type="none" w="lg" len="lg"/>
          </a:ln>
        </p:spPr>
      </p:cxnSp>
      <p:pic>
        <p:nvPicPr>
          <p:cNvPr id="140" name="Shape 140"/>
          <p:cNvPicPr preferRelativeResize="0"/>
          <p:nvPr/>
        </p:nvPicPr>
        <p:blipFill>
          <a:blip r:embed="rId6"/>
          <a:stretch>
            <a:fillRect/>
          </a:stretch>
        </p:blipFill>
        <p:spPr>
          <a:xfrm>
            <a:off x="7081225" y="3942033"/>
            <a:ext cx="475175" cy="623667"/>
          </a:xfrm>
          <a:prstGeom prst="rect">
            <a:avLst/>
          </a:prstGeom>
          <a:noFill/>
          <a:ln>
            <a:noFill/>
          </a:ln>
        </p:spPr>
      </p:pic>
      <p:pic>
        <p:nvPicPr>
          <p:cNvPr id="141" name="Shape 141"/>
          <p:cNvPicPr preferRelativeResize="0"/>
          <p:nvPr/>
        </p:nvPicPr>
        <p:blipFill>
          <a:blip r:embed="rId6"/>
          <a:stretch>
            <a:fillRect/>
          </a:stretch>
        </p:blipFill>
        <p:spPr>
          <a:xfrm>
            <a:off x="7262198" y="4147569"/>
            <a:ext cx="475175" cy="623667"/>
          </a:xfrm>
          <a:prstGeom prst="rect">
            <a:avLst/>
          </a:prstGeom>
          <a:noFill/>
          <a:ln>
            <a:noFill/>
          </a:ln>
        </p:spPr>
      </p:pic>
      <p:pic>
        <p:nvPicPr>
          <p:cNvPr id="142" name="Shape 142"/>
          <p:cNvPicPr preferRelativeResize="0"/>
          <p:nvPr/>
        </p:nvPicPr>
        <p:blipFill>
          <a:blip r:embed="rId7"/>
          <a:stretch>
            <a:fillRect/>
          </a:stretch>
        </p:blipFill>
        <p:spPr>
          <a:xfrm>
            <a:off x="6268285" y="4252431"/>
            <a:ext cx="608309" cy="610399"/>
          </a:xfrm>
          <a:prstGeom prst="rect">
            <a:avLst/>
          </a:prstGeom>
          <a:noFill/>
          <a:ln>
            <a:noFill/>
          </a:ln>
        </p:spPr>
      </p:pic>
      <p:pic>
        <p:nvPicPr>
          <p:cNvPr id="143" name="Shape 143"/>
          <p:cNvPicPr preferRelativeResize="0"/>
          <p:nvPr/>
        </p:nvPicPr>
        <p:blipFill>
          <a:blip r:embed="rId8"/>
          <a:stretch>
            <a:fillRect/>
          </a:stretch>
        </p:blipFill>
        <p:spPr>
          <a:xfrm>
            <a:off x="6637700" y="2617667"/>
            <a:ext cx="609600" cy="812800"/>
          </a:xfrm>
          <a:prstGeom prst="rect">
            <a:avLst/>
          </a:prstGeom>
          <a:noFill/>
          <a:ln>
            <a:noFill/>
          </a:ln>
        </p:spPr>
      </p:pic>
      <p:pic>
        <p:nvPicPr>
          <p:cNvPr id="144" name="Shape 144"/>
          <p:cNvPicPr preferRelativeResize="0"/>
          <p:nvPr/>
        </p:nvPicPr>
        <p:blipFill>
          <a:blip r:embed="rId8"/>
          <a:stretch>
            <a:fillRect/>
          </a:stretch>
        </p:blipFill>
        <p:spPr>
          <a:xfrm>
            <a:off x="6876575" y="2826567"/>
            <a:ext cx="609600" cy="812800"/>
          </a:xfrm>
          <a:prstGeom prst="rect">
            <a:avLst/>
          </a:prstGeom>
          <a:noFill/>
          <a:ln>
            <a:noFill/>
          </a:ln>
        </p:spPr>
      </p:pic>
      <p:cxnSp>
        <p:nvCxnSpPr>
          <p:cNvPr id="145" name="Shape 145"/>
          <p:cNvCxnSpPr>
            <a:endCxn id="144" idx="1"/>
          </p:cNvCxnSpPr>
          <p:nvPr/>
        </p:nvCxnSpPr>
        <p:spPr>
          <a:xfrm rot="10800000" flipH="1">
            <a:off x="4973698" y="3232982"/>
            <a:ext cx="1902899" cy="1741999"/>
          </a:xfrm>
          <a:prstGeom prst="straightConnector1">
            <a:avLst/>
          </a:prstGeom>
          <a:noFill/>
          <a:ln w="28575" cap="flat">
            <a:solidFill>
              <a:srgbClr val="00FFFF"/>
            </a:solidFill>
            <a:prstDash val="dot"/>
            <a:round/>
            <a:headEnd type="none" w="lg" len="lg"/>
            <a:tailEnd type="none" w="lg" len="lg"/>
          </a:ln>
        </p:spPr>
      </p:cxnSp>
      <p:cxnSp>
        <p:nvCxnSpPr>
          <p:cNvPr id="147" name="Shape 147"/>
          <p:cNvCxnSpPr>
            <a:endCxn id="144" idx="1"/>
          </p:cNvCxnSpPr>
          <p:nvPr/>
        </p:nvCxnSpPr>
        <p:spPr>
          <a:xfrm rot="10800000" flipH="1">
            <a:off x="4248875" y="3232982"/>
            <a:ext cx="2627699" cy="1690799"/>
          </a:xfrm>
          <a:prstGeom prst="straightConnector1">
            <a:avLst/>
          </a:prstGeom>
          <a:noFill/>
          <a:ln w="28575" cap="flat">
            <a:solidFill>
              <a:srgbClr val="00FFFF"/>
            </a:solidFill>
            <a:prstDash val="dot"/>
            <a:round/>
            <a:headEnd type="none" w="lg" len="lg"/>
            <a:tailEnd type="none" w="lg" len="lg"/>
          </a:ln>
        </p:spPr>
      </p:cxnSp>
      <p:sp>
        <p:nvSpPr>
          <p:cNvPr id="148" name="Shape 148"/>
          <p:cNvSpPr txBox="1"/>
          <p:nvPr/>
        </p:nvSpPr>
        <p:spPr>
          <a:xfrm>
            <a:off x="7195725" y="2321500"/>
            <a:ext cx="1717800" cy="609600"/>
          </a:xfrm>
          <a:prstGeom prst="rect">
            <a:avLst/>
          </a:prstGeom>
          <a:noFill/>
          <a:ln>
            <a:noFill/>
          </a:ln>
        </p:spPr>
        <p:txBody>
          <a:bodyPr lIns="91425" tIns="91425" rIns="91425" bIns="91425" anchor="t" anchorCtr="0">
            <a:noAutofit/>
          </a:bodyPr>
          <a:lstStyle/>
          <a:p>
            <a:pPr lvl="0" rtl="0">
              <a:spcBef>
                <a:spcPts val="0"/>
              </a:spcBef>
              <a:buNone/>
            </a:pPr>
            <a:r>
              <a:rPr lang="en" sz="1100"/>
              <a:t>IDS, Flow,</a:t>
            </a:r>
          </a:p>
          <a:p>
            <a:pPr lvl="0" rtl="0">
              <a:spcBef>
                <a:spcPts val="0"/>
              </a:spcBef>
              <a:buNone/>
            </a:pPr>
            <a:r>
              <a:rPr lang="en" sz="1100"/>
              <a:t>Security data collectors</a:t>
            </a:r>
          </a:p>
        </p:txBody>
      </p:sp>
      <p:cxnSp>
        <p:nvCxnSpPr>
          <p:cNvPr id="149" name="Shape 149"/>
          <p:cNvCxnSpPr/>
          <p:nvPr/>
        </p:nvCxnSpPr>
        <p:spPr>
          <a:xfrm rot="10800000" flipH="1">
            <a:off x="6663287" y="5281282"/>
            <a:ext cx="771299" cy="97199"/>
          </a:xfrm>
          <a:prstGeom prst="straightConnector1">
            <a:avLst/>
          </a:prstGeom>
          <a:noFill/>
          <a:ln w="19050" cap="flat">
            <a:solidFill>
              <a:schemeClr val="dk2"/>
            </a:solidFill>
            <a:prstDash val="solid"/>
            <a:round/>
            <a:headEnd type="none" w="lg" len="lg"/>
            <a:tailEnd type="none" w="lg" len="lg"/>
          </a:ln>
        </p:spPr>
      </p:cxnSp>
      <p:pic>
        <p:nvPicPr>
          <p:cNvPr id="150" name="Shape 150"/>
          <p:cNvPicPr preferRelativeResize="0"/>
          <p:nvPr/>
        </p:nvPicPr>
        <p:blipFill>
          <a:blip r:embed="rId7"/>
          <a:stretch>
            <a:fillRect/>
          </a:stretch>
        </p:blipFill>
        <p:spPr>
          <a:xfrm>
            <a:off x="6268285" y="5053682"/>
            <a:ext cx="608309" cy="610399"/>
          </a:xfrm>
          <a:prstGeom prst="rect">
            <a:avLst/>
          </a:prstGeom>
          <a:noFill/>
          <a:ln>
            <a:noFill/>
          </a:ln>
        </p:spPr>
      </p:pic>
      <p:cxnSp>
        <p:nvCxnSpPr>
          <p:cNvPr id="151" name="Shape 151"/>
          <p:cNvCxnSpPr>
            <a:endCxn id="152" idx="0"/>
          </p:cNvCxnSpPr>
          <p:nvPr/>
        </p:nvCxnSpPr>
        <p:spPr>
          <a:xfrm rot="10800000" flipH="1">
            <a:off x="7656410" y="4968782"/>
            <a:ext cx="728699" cy="255199"/>
          </a:xfrm>
          <a:prstGeom prst="straightConnector1">
            <a:avLst/>
          </a:prstGeom>
          <a:noFill/>
          <a:ln w="19050" cap="flat">
            <a:solidFill>
              <a:schemeClr val="dk2"/>
            </a:solidFill>
            <a:prstDash val="solid"/>
            <a:round/>
            <a:headEnd type="none" w="lg" len="lg"/>
            <a:tailEnd type="none" w="lg" len="lg"/>
          </a:ln>
        </p:spPr>
      </p:cxnSp>
      <p:cxnSp>
        <p:nvCxnSpPr>
          <p:cNvPr id="153" name="Shape 153"/>
          <p:cNvCxnSpPr/>
          <p:nvPr/>
        </p:nvCxnSpPr>
        <p:spPr>
          <a:xfrm rot="10800000" flipH="1">
            <a:off x="7810225" y="5275082"/>
            <a:ext cx="455400" cy="59999"/>
          </a:xfrm>
          <a:prstGeom prst="straightConnector1">
            <a:avLst/>
          </a:prstGeom>
          <a:noFill/>
          <a:ln w="19050" cap="flat">
            <a:solidFill>
              <a:schemeClr val="dk2"/>
            </a:solidFill>
            <a:prstDash val="solid"/>
            <a:round/>
            <a:headEnd type="none" w="lg" len="lg"/>
            <a:tailEnd type="none" w="lg" len="lg"/>
          </a:ln>
        </p:spPr>
      </p:cxnSp>
      <p:cxnSp>
        <p:nvCxnSpPr>
          <p:cNvPr id="154" name="Shape 154"/>
          <p:cNvCxnSpPr/>
          <p:nvPr/>
        </p:nvCxnSpPr>
        <p:spPr>
          <a:xfrm>
            <a:off x="7778025" y="5352216"/>
            <a:ext cx="763200" cy="170800"/>
          </a:xfrm>
          <a:prstGeom prst="straightConnector1">
            <a:avLst/>
          </a:prstGeom>
          <a:noFill/>
          <a:ln w="19050" cap="flat">
            <a:solidFill>
              <a:schemeClr val="dk2"/>
            </a:solidFill>
            <a:prstDash val="solid"/>
            <a:round/>
            <a:headEnd type="none" w="lg" len="lg"/>
            <a:tailEnd type="none" w="lg" len="lg"/>
          </a:ln>
        </p:spPr>
      </p:cxnSp>
      <p:cxnSp>
        <p:nvCxnSpPr>
          <p:cNvPr id="155" name="Shape 155"/>
          <p:cNvCxnSpPr/>
          <p:nvPr/>
        </p:nvCxnSpPr>
        <p:spPr>
          <a:xfrm>
            <a:off x="7643500" y="5335067"/>
            <a:ext cx="955500" cy="444400"/>
          </a:xfrm>
          <a:prstGeom prst="straightConnector1">
            <a:avLst/>
          </a:prstGeom>
          <a:noFill/>
          <a:ln w="19050" cap="flat">
            <a:solidFill>
              <a:schemeClr val="dk2"/>
            </a:solidFill>
            <a:prstDash val="solid"/>
            <a:round/>
            <a:headEnd type="none" w="lg" len="lg"/>
            <a:tailEnd type="none" w="lg" len="lg"/>
          </a:ln>
        </p:spPr>
      </p:cxnSp>
      <p:pic>
        <p:nvPicPr>
          <p:cNvPr id="156" name="Shape 156"/>
          <p:cNvPicPr preferRelativeResize="0"/>
          <p:nvPr/>
        </p:nvPicPr>
        <p:blipFill>
          <a:blip r:embed="rId6"/>
          <a:stretch>
            <a:fillRect/>
          </a:stretch>
        </p:blipFill>
        <p:spPr>
          <a:xfrm>
            <a:off x="8011936" y="4757668"/>
            <a:ext cx="475175" cy="623667"/>
          </a:xfrm>
          <a:prstGeom prst="rect">
            <a:avLst/>
          </a:prstGeom>
          <a:noFill/>
          <a:ln>
            <a:noFill/>
          </a:ln>
        </p:spPr>
      </p:pic>
      <p:pic>
        <p:nvPicPr>
          <p:cNvPr id="152" name="Shape 152"/>
          <p:cNvPicPr preferRelativeResize="0"/>
          <p:nvPr/>
        </p:nvPicPr>
        <p:blipFill>
          <a:blip r:embed="rId6"/>
          <a:stretch>
            <a:fillRect/>
          </a:stretch>
        </p:blipFill>
        <p:spPr>
          <a:xfrm>
            <a:off x="8147510" y="4968769"/>
            <a:ext cx="475175" cy="623667"/>
          </a:xfrm>
          <a:prstGeom prst="rect">
            <a:avLst/>
          </a:prstGeom>
          <a:noFill/>
          <a:ln>
            <a:noFill/>
          </a:ln>
        </p:spPr>
      </p:pic>
      <p:pic>
        <p:nvPicPr>
          <p:cNvPr id="157" name="Shape 157"/>
          <p:cNvPicPr preferRelativeResize="0"/>
          <p:nvPr/>
        </p:nvPicPr>
        <p:blipFill>
          <a:blip r:embed="rId6"/>
          <a:stretch>
            <a:fillRect/>
          </a:stretch>
        </p:blipFill>
        <p:spPr>
          <a:xfrm>
            <a:off x="8266598" y="5151685"/>
            <a:ext cx="475175" cy="623667"/>
          </a:xfrm>
          <a:prstGeom prst="rect">
            <a:avLst/>
          </a:prstGeom>
          <a:noFill/>
          <a:ln>
            <a:noFill/>
          </a:ln>
        </p:spPr>
      </p:pic>
      <p:pic>
        <p:nvPicPr>
          <p:cNvPr id="158" name="Shape 158"/>
          <p:cNvPicPr preferRelativeResize="0"/>
          <p:nvPr/>
        </p:nvPicPr>
        <p:blipFill>
          <a:blip r:embed="rId6"/>
          <a:stretch>
            <a:fillRect/>
          </a:stretch>
        </p:blipFill>
        <p:spPr>
          <a:xfrm>
            <a:off x="8432648" y="5336385"/>
            <a:ext cx="475175" cy="623667"/>
          </a:xfrm>
          <a:prstGeom prst="rect">
            <a:avLst/>
          </a:prstGeom>
          <a:noFill/>
          <a:ln>
            <a:noFill/>
          </a:ln>
        </p:spPr>
      </p:pic>
      <p:pic>
        <p:nvPicPr>
          <p:cNvPr id="159" name="Shape 159"/>
          <p:cNvPicPr preferRelativeResize="0"/>
          <p:nvPr/>
        </p:nvPicPr>
        <p:blipFill>
          <a:blip r:embed="rId7"/>
          <a:stretch>
            <a:fillRect/>
          </a:stretch>
        </p:blipFill>
        <p:spPr>
          <a:xfrm>
            <a:off x="7350451" y="4975415"/>
            <a:ext cx="608309" cy="610399"/>
          </a:xfrm>
          <a:prstGeom prst="rect">
            <a:avLst/>
          </a:prstGeom>
          <a:noFill/>
          <a:ln>
            <a:noFill/>
          </a:ln>
        </p:spPr>
      </p:pic>
      <p:cxnSp>
        <p:nvCxnSpPr>
          <p:cNvPr id="160" name="Shape 160"/>
          <p:cNvCxnSpPr/>
          <p:nvPr/>
        </p:nvCxnSpPr>
        <p:spPr>
          <a:xfrm>
            <a:off x="5706975" y="5882267"/>
            <a:ext cx="705300" cy="76800"/>
          </a:xfrm>
          <a:prstGeom prst="straightConnector1">
            <a:avLst/>
          </a:prstGeom>
          <a:noFill/>
          <a:ln w="19050" cap="flat">
            <a:solidFill>
              <a:schemeClr val="dk2"/>
            </a:solidFill>
            <a:prstDash val="solid"/>
            <a:round/>
            <a:headEnd type="none" w="lg" len="lg"/>
            <a:tailEnd type="none" w="lg" len="lg"/>
          </a:ln>
        </p:spPr>
      </p:cxnSp>
      <p:cxnSp>
        <p:nvCxnSpPr>
          <p:cNvPr id="161" name="Shape 161"/>
          <p:cNvCxnSpPr/>
          <p:nvPr/>
        </p:nvCxnSpPr>
        <p:spPr>
          <a:xfrm>
            <a:off x="5777543" y="6061800"/>
            <a:ext cx="929699" cy="68400"/>
          </a:xfrm>
          <a:prstGeom prst="straightConnector1">
            <a:avLst/>
          </a:prstGeom>
          <a:noFill/>
          <a:ln w="19050" cap="flat">
            <a:solidFill>
              <a:schemeClr val="dk2"/>
            </a:solidFill>
            <a:prstDash val="solid"/>
            <a:round/>
            <a:headEnd type="none" w="lg" len="lg"/>
            <a:tailEnd type="none" w="lg" len="lg"/>
          </a:ln>
        </p:spPr>
      </p:cxnSp>
      <p:pic>
        <p:nvPicPr>
          <p:cNvPr id="162" name="Shape 162"/>
          <p:cNvPicPr preferRelativeResize="0"/>
          <p:nvPr/>
        </p:nvPicPr>
        <p:blipFill>
          <a:blip r:embed="rId6"/>
          <a:stretch>
            <a:fillRect/>
          </a:stretch>
        </p:blipFill>
        <p:spPr>
          <a:xfrm>
            <a:off x="6507960" y="5684749"/>
            <a:ext cx="475175" cy="623667"/>
          </a:xfrm>
          <a:prstGeom prst="rect">
            <a:avLst/>
          </a:prstGeom>
          <a:noFill/>
          <a:ln>
            <a:noFill/>
          </a:ln>
        </p:spPr>
      </p:pic>
      <p:pic>
        <p:nvPicPr>
          <p:cNvPr id="163" name="Shape 163"/>
          <p:cNvPicPr preferRelativeResize="0"/>
          <p:nvPr/>
        </p:nvPicPr>
        <p:blipFill>
          <a:blip r:embed="rId6"/>
          <a:stretch>
            <a:fillRect/>
          </a:stretch>
        </p:blipFill>
        <p:spPr>
          <a:xfrm>
            <a:off x="6255546" y="5787733"/>
            <a:ext cx="475175" cy="623667"/>
          </a:xfrm>
          <a:prstGeom prst="rect">
            <a:avLst/>
          </a:prstGeom>
          <a:noFill/>
          <a:ln>
            <a:noFill/>
          </a:ln>
        </p:spPr>
      </p:pic>
      <p:pic>
        <p:nvPicPr>
          <p:cNvPr id="164" name="Shape 164"/>
          <p:cNvPicPr preferRelativeResize="0"/>
          <p:nvPr/>
        </p:nvPicPr>
        <p:blipFill>
          <a:blip r:embed="rId7"/>
          <a:stretch>
            <a:fillRect/>
          </a:stretch>
        </p:blipFill>
        <p:spPr>
          <a:xfrm>
            <a:off x="5368076" y="5664065"/>
            <a:ext cx="608309" cy="610399"/>
          </a:xfrm>
          <a:prstGeom prst="rect">
            <a:avLst/>
          </a:prstGeom>
          <a:noFill/>
          <a:ln>
            <a:noFill/>
          </a:ln>
        </p:spPr>
      </p:pic>
      <p:cxnSp>
        <p:nvCxnSpPr>
          <p:cNvPr id="165" name="Shape 165"/>
          <p:cNvCxnSpPr/>
          <p:nvPr/>
        </p:nvCxnSpPr>
        <p:spPr>
          <a:xfrm flipH="1">
            <a:off x="5841741" y="3881600"/>
            <a:ext cx="775799" cy="760800"/>
          </a:xfrm>
          <a:prstGeom prst="straightConnector1">
            <a:avLst/>
          </a:prstGeom>
          <a:noFill/>
          <a:ln w="19050" cap="flat">
            <a:solidFill>
              <a:schemeClr val="dk2"/>
            </a:solidFill>
            <a:prstDash val="solid"/>
            <a:round/>
            <a:headEnd type="none" w="lg" len="lg"/>
            <a:tailEnd type="none" w="lg" len="lg"/>
          </a:ln>
        </p:spPr>
      </p:cxnSp>
      <p:pic>
        <p:nvPicPr>
          <p:cNvPr id="166" name="Shape 166"/>
          <p:cNvPicPr preferRelativeResize="0"/>
          <p:nvPr/>
        </p:nvPicPr>
        <p:blipFill>
          <a:blip r:embed="rId7"/>
          <a:stretch>
            <a:fillRect/>
          </a:stretch>
        </p:blipFill>
        <p:spPr>
          <a:xfrm>
            <a:off x="5368076" y="4443282"/>
            <a:ext cx="608309" cy="610399"/>
          </a:xfrm>
          <a:prstGeom prst="rect">
            <a:avLst/>
          </a:prstGeom>
          <a:noFill/>
          <a:ln>
            <a:noFill/>
          </a:ln>
        </p:spPr>
      </p:pic>
      <p:pic>
        <p:nvPicPr>
          <p:cNvPr id="167" name="Shape 167"/>
          <p:cNvPicPr preferRelativeResize="0"/>
          <p:nvPr/>
        </p:nvPicPr>
        <p:blipFill>
          <a:blip r:embed="rId6"/>
          <a:stretch>
            <a:fillRect/>
          </a:stretch>
        </p:blipFill>
        <p:spPr>
          <a:xfrm>
            <a:off x="6443230" y="3550733"/>
            <a:ext cx="475175" cy="623667"/>
          </a:xfrm>
          <a:prstGeom prst="rect">
            <a:avLst/>
          </a:prstGeom>
          <a:noFill/>
          <a:ln>
            <a:noFill/>
          </a:ln>
        </p:spPr>
      </p:pic>
      <p:cxnSp>
        <p:nvCxnSpPr>
          <p:cNvPr id="168" name="Shape 168"/>
          <p:cNvCxnSpPr/>
          <p:nvPr/>
        </p:nvCxnSpPr>
        <p:spPr>
          <a:xfrm rot="10800000" flipH="1">
            <a:off x="1827525" y="4343432"/>
            <a:ext cx="352800" cy="282000"/>
          </a:xfrm>
          <a:prstGeom prst="straightConnector1">
            <a:avLst/>
          </a:prstGeom>
          <a:noFill/>
          <a:ln w="19050" cap="flat">
            <a:solidFill>
              <a:schemeClr val="dk2"/>
            </a:solidFill>
            <a:prstDash val="solid"/>
            <a:round/>
            <a:headEnd type="none" w="lg" len="lg"/>
            <a:tailEnd type="none" w="lg" len="lg"/>
          </a:ln>
        </p:spPr>
      </p:cxnSp>
      <p:cxnSp>
        <p:nvCxnSpPr>
          <p:cNvPr id="169" name="Shape 169"/>
          <p:cNvCxnSpPr/>
          <p:nvPr/>
        </p:nvCxnSpPr>
        <p:spPr>
          <a:xfrm>
            <a:off x="2404625" y="4146649"/>
            <a:ext cx="423300" cy="256399"/>
          </a:xfrm>
          <a:prstGeom prst="straightConnector1">
            <a:avLst/>
          </a:prstGeom>
          <a:noFill/>
          <a:ln w="19050" cap="flat">
            <a:solidFill>
              <a:schemeClr val="dk2"/>
            </a:solidFill>
            <a:prstDash val="solid"/>
            <a:round/>
            <a:headEnd type="none" w="lg" len="lg"/>
            <a:tailEnd type="none" w="lg" len="lg"/>
          </a:ln>
        </p:spPr>
      </p:cxnSp>
      <p:cxnSp>
        <p:nvCxnSpPr>
          <p:cNvPr id="170" name="Shape 170"/>
          <p:cNvCxnSpPr/>
          <p:nvPr/>
        </p:nvCxnSpPr>
        <p:spPr>
          <a:xfrm rot="10800000" flipH="1">
            <a:off x="1680025" y="4275115"/>
            <a:ext cx="436200" cy="102399"/>
          </a:xfrm>
          <a:prstGeom prst="straightConnector1">
            <a:avLst/>
          </a:prstGeom>
          <a:noFill/>
          <a:ln w="19050" cap="flat">
            <a:solidFill>
              <a:schemeClr val="dk2"/>
            </a:solidFill>
            <a:prstDash val="solid"/>
            <a:round/>
            <a:headEnd type="none" w="lg" len="lg"/>
            <a:tailEnd type="none" w="lg" len="lg"/>
          </a:ln>
        </p:spPr>
      </p:cxnSp>
      <p:cxnSp>
        <p:nvCxnSpPr>
          <p:cNvPr id="171" name="Shape 171"/>
          <p:cNvCxnSpPr>
            <a:stCxn id="172" idx="0"/>
          </p:cNvCxnSpPr>
          <p:nvPr/>
        </p:nvCxnSpPr>
        <p:spPr>
          <a:xfrm rot="10800000" flipH="1">
            <a:off x="1674287" y="4138183"/>
            <a:ext cx="499500" cy="107600"/>
          </a:xfrm>
          <a:prstGeom prst="straightConnector1">
            <a:avLst/>
          </a:prstGeom>
          <a:noFill/>
          <a:ln w="19050" cap="flat">
            <a:solidFill>
              <a:schemeClr val="dk2"/>
            </a:solidFill>
            <a:prstDash val="solid"/>
            <a:round/>
            <a:headEnd type="none" w="lg" len="lg"/>
            <a:tailEnd type="none" w="lg" len="lg"/>
          </a:ln>
        </p:spPr>
      </p:cxnSp>
      <p:cxnSp>
        <p:nvCxnSpPr>
          <p:cNvPr id="173" name="Shape 173"/>
          <p:cNvCxnSpPr>
            <a:stCxn id="174" idx="0"/>
          </p:cNvCxnSpPr>
          <p:nvPr/>
        </p:nvCxnSpPr>
        <p:spPr>
          <a:xfrm>
            <a:off x="1541987" y="4030633"/>
            <a:ext cx="631800" cy="39200"/>
          </a:xfrm>
          <a:prstGeom prst="straightConnector1">
            <a:avLst/>
          </a:prstGeom>
          <a:noFill/>
          <a:ln w="19050" cap="flat">
            <a:solidFill>
              <a:schemeClr val="dk2"/>
            </a:solidFill>
            <a:prstDash val="solid"/>
            <a:round/>
            <a:headEnd type="none" w="lg" len="lg"/>
            <a:tailEnd type="none" w="lg" len="lg"/>
          </a:ln>
        </p:spPr>
      </p:cxnSp>
      <p:pic>
        <p:nvPicPr>
          <p:cNvPr id="175" name="Shape 175"/>
          <p:cNvPicPr preferRelativeResize="0"/>
          <p:nvPr/>
        </p:nvPicPr>
        <p:blipFill>
          <a:blip r:embed="rId7"/>
          <a:stretch>
            <a:fillRect/>
          </a:stretch>
        </p:blipFill>
        <p:spPr>
          <a:xfrm>
            <a:off x="1975848" y="3942049"/>
            <a:ext cx="608309" cy="610399"/>
          </a:xfrm>
          <a:prstGeom prst="rect">
            <a:avLst/>
          </a:prstGeom>
          <a:noFill/>
          <a:ln>
            <a:noFill/>
          </a:ln>
        </p:spPr>
      </p:pic>
      <p:pic>
        <p:nvPicPr>
          <p:cNvPr id="176" name="Shape 176"/>
          <p:cNvPicPr preferRelativeResize="0"/>
          <p:nvPr/>
        </p:nvPicPr>
        <p:blipFill>
          <a:blip r:embed="rId6"/>
          <a:stretch>
            <a:fillRect/>
          </a:stretch>
        </p:blipFill>
        <p:spPr>
          <a:xfrm>
            <a:off x="1168848" y="3819533"/>
            <a:ext cx="475175" cy="623667"/>
          </a:xfrm>
          <a:prstGeom prst="rect">
            <a:avLst/>
          </a:prstGeom>
          <a:noFill/>
          <a:ln>
            <a:noFill/>
          </a:ln>
        </p:spPr>
      </p:pic>
      <p:pic>
        <p:nvPicPr>
          <p:cNvPr id="174" name="Shape 174"/>
          <p:cNvPicPr preferRelativeResize="0"/>
          <p:nvPr/>
        </p:nvPicPr>
        <p:blipFill>
          <a:blip r:embed="rId6"/>
          <a:stretch>
            <a:fillRect/>
          </a:stretch>
        </p:blipFill>
        <p:spPr>
          <a:xfrm>
            <a:off x="1304412" y="4030633"/>
            <a:ext cx="475175" cy="623667"/>
          </a:xfrm>
          <a:prstGeom prst="rect">
            <a:avLst/>
          </a:prstGeom>
          <a:noFill/>
          <a:ln>
            <a:noFill/>
          </a:ln>
        </p:spPr>
      </p:pic>
      <p:pic>
        <p:nvPicPr>
          <p:cNvPr id="172" name="Shape 172"/>
          <p:cNvPicPr preferRelativeResize="0"/>
          <p:nvPr/>
        </p:nvPicPr>
        <p:blipFill>
          <a:blip r:embed="rId6"/>
          <a:stretch>
            <a:fillRect/>
          </a:stretch>
        </p:blipFill>
        <p:spPr>
          <a:xfrm>
            <a:off x="1436713" y="4245785"/>
            <a:ext cx="475175" cy="623667"/>
          </a:xfrm>
          <a:prstGeom prst="rect">
            <a:avLst/>
          </a:prstGeom>
          <a:noFill/>
          <a:ln>
            <a:noFill/>
          </a:ln>
        </p:spPr>
      </p:pic>
      <p:pic>
        <p:nvPicPr>
          <p:cNvPr id="177" name="Shape 177"/>
          <p:cNvPicPr preferRelativeResize="0"/>
          <p:nvPr/>
        </p:nvPicPr>
        <p:blipFill>
          <a:blip r:embed="rId6"/>
          <a:stretch>
            <a:fillRect/>
          </a:stretch>
        </p:blipFill>
        <p:spPr>
          <a:xfrm>
            <a:off x="1589529" y="4398249"/>
            <a:ext cx="475175" cy="623667"/>
          </a:xfrm>
          <a:prstGeom prst="rect">
            <a:avLst/>
          </a:prstGeom>
          <a:noFill/>
          <a:ln>
            <a:noFill/>
          </a:ln>
        </p:spPr>
      </p:pic>
      <p:pic>
        <p:nvPicPr>
          <p:cNvPr id="178" name="Shape 178"/>
          <p:cNvPicPr preferRelativeResize="0"/>
          <p:nvPr/>
        </p:nvPicPr>
        <p:blipFill>
          <a:blip r:embed="rId7"/>
          <a:stretch>
            <a:fillRect/>
          </a:stretch>
        </p:blipFill>
        <p:spPr>
          <a:xfrm>
            <a:off x="2648082" y="4154215"/>
            <a:ext cx="608309" cy="610399"/>
          </a:xfrm>
          <a:prstGeom prst="rect">
            <a:avLst/>
          </a:prstGeom>
          <a:noFill/>
          <a:ln>
            <a:noFill/>
          </a:ln>
        </p:spPr>
      </p:pic>
      <p:cxnSp>
        <p:nvCxnSpPr>
          <p:cNvPr id="179" name="Shape 179"/>
          <p:cNvCxnSpPr/>
          <p:nvPr/>
        </p:nvCxnSpPr>
        <p:spPr>
          <a:xfrm rot="10800000" flipH="1">
            <a:off x="2924025" y="6130049"/>
            <a:ext cx="525900" cy="59999"/>
          </a:xfrm>
          <a:prstGeom prst="straightConnector1">
            <a:avLst/>
          </a:prstGeom>
          <a:noFill/>
          <a:ln w="19050" cap="flat">
            <a:solidFill>
              <a:schemeClr val="dk2"/>
            </a:solidFill>
            <a:prstDash val="solid"/>
            <a:round/>
            <a:headEnd type="none" w="lg" len="lg"/>
            <a:tailEnd type="none" w="lg" len="lg"/>
          </a:ln>
        </p:spPr>
      </p:cxnSp>
      <p:cxnSp>
        <p:nvCxnSpPr>
          <p:cNvPr id="180" name="Shape 180"/>
          <p:cNvCxnSpPr/>
          <p:nvPr/>
        </p:nvCxnSpPr>
        <p:spPr>
          <a:xfrm>
            <a:off x="2577750" y="5942115"/>
            <a:ext cx="891300" cy="51199"/>
          </a:xfrm>
          <a:prstGeom prst="straightConnector1">
            <a:avLst/>
          </a:prstGeom>
          <a:noFill/>
          <a:ln w="19050" cap="flat">
            <a:solidFill>
              <a:schemeClr val="dk2"/>
            </a:solidFill>
            <a:prstDash val="solid"/>
            <a:round/>
            <a:headEnd type="none" w="lg" len="lg"/>
            <a:tailEnd type="none" w="lg" len="lg"/>
          </a:ln>
        </p:spPr>
      </p:cxnSp>
      <p:pic>
        <p:nvPicPr>
          <p:cNvPr id="181" name="Shape 181"/>
          <p:cNvPicPr preferRelativeResize="0"/>
          <p:nvPr/>
        </p:nvPicPr>
        <p:blipFill>
          <a:blip r:embed="rId6"/>
          <a:stretch>
            <a:fillRect/>
          </a:stretch>
        </p:blipFill>
        <p:spPr>
          <a:xfrm>
            <a:off x="2352755" y="5851133"/>
            <a:ext cx="475175" cy="623667"/>
          </a:xfrm>
          <a:prstGeom prst="rect">
            <a:avLst/>
          </a:prstGeom>
          <a:noFill/>
          <a:ln>
            <a:noFill/>
          </a:ln>
        </p:spPr>
      </p:pic>
      <p:pic>
        <p:nvPicPr>
          <p:cNvPr id="182" name="Shape 182"/>
          <p:cNvPicPr preferRelativeResize="0"/>
          <p:nvPr/>
        </p:nvPicPr>
        <p:blipFill>
          <a:blip r:embed="rId6"/>
          <a:stretch>
            <a:fillRect/>
          </a:stretch>
        </p:blipFill>
        <p:spPr>
          <a:xfrm>
            <a:off x="2584126" y="5939701"/>
            <a:ext cx="475175" cy="623667"/>
          </a:xfrm>
          <a:prstGeom prst="rect">
            <a:avLst/>
          </a:prstGeom>
          <a:noFill/>
          <a:ln>
            <a:noFill/>
          </a:ln>
        </p:spPr>
      </p:pic>
      <p:pic>
        <p:nvPicPr>
          <p:cNvPr id="183" name="Shape 183"/>
          <p:cNvPicPr preferRelativeResize="0"/>
          <p:nvPr/>
        </p:nvPicPr>
        <p:blipFill>
          <a:blip r:embed="rId7"/>
          <a:stretch>
            <a:fillRect/>
          </a:stretch>
        </p:blipFill>
        <p:spPr>
          <a:xfrm>
            <a:off x="3265552" y="5816115"/>
            <a:ext cx="608309" cy="610399"/>
          </a:xfrm>
          <a:prstGeom prst="rect">
            <a:avLst/>
          </a:prstGeom>
          <a:noFill/>
          <a:ln>
            <a:noFill/>
          </a:ln>
        </p:spPr>
      </p:pic>
      <p:pic>
        <p:nvPicPr>
          <p:cNvPr id="184" name="Shape 184"/>
          <p:cNvPicPr preferRelativeResize="0"/>
          <p:nvPr/>
        </p:nvPicPr>
        <p:blipFill>
          <a:blip r:embed="rId9"/>
          <a:stretch>
            <a:fillRect/>
          </a:stretch>
        </p:blipFill>
        <p:spPr>
          <a:xfrm>
            <a:off x="3301787" y="692500"/>
            <a:ext cx="2634824" cy="2307365"/>
          </a:xfrm>
          <a:prstGeom prst="rect">
            <a:avLst/>
          </a:prstGeom>
          <a:noFill/>
          <a:ln>
            <a:noFill/>
          </a:ln>
        </p:spPr>
      </p:pic>
      <p:pic>
        <p:nvPicPr>
          <p:cNvPr id="185" name="Shape 185"/>
          <p:cNvPicPr preferRelativeResize="0"/>
          <p:nvPr/>
        </p:nvPicPr>
        <p:blipFill>
          <a:blip r:embed="rId10"/>
          <a:stretch>
            <a:fillRect/>
          </a:stretch>
        </p:blipFill>
        <p:spPr>
          <a:xfrm>
            <a:off x="4165863" y="1022600"/>
            <a:ext cx="863949" cy="1515965"/>
          </a:xfrm>
          <a:prstGeom prst="rect">
            <a:avLst/>
          </a:prstGeom>
          <a:noFill/>
          <a:ln>
            <a:noFill/>
          </a:ln>
        </p:spPr>
      </p:pic>
      <p:sp>
        <p:nvSpPr>
          <p:cNvPr id="88"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11"/>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60423136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cxnSp>
        <p:nvCxnSpPr>
          <p:cNvPr id="190" name="Shape 190"/>
          <p:cNvCxnSpPr/>
          <p:nvPr/>
        </p:nvCxnSpPr>
        <p:spPr>
          <a:xfrm>
            <a:off x="2947727" y="2526633"/>
            <a:ext cx="366899" cy="698000"/>
          </a:xfrm>
          <a:prstGeom prst="straightConnector1">
            <a:avLst/>
          </a:prstGeom>
          <a:noFill/>
          <a:ln w="19050" cap="flat">
            <a:solidFill>
              <a:schemeClr val="dk2"/>
            </a:solidFill>
            <a:prstDash val="solid"/>
            <a:round/>
            <a:headEnd type="none" w="lg" len="lg"/>
            <a:tailEnd type="none" w="lg" len="lg"/>
          </a:ln>
        </p:spPr>
      </p:cxnSp>
      <p:pic>
        <p:nvPicPr>
          <p:cNvPr id="191" name="Shape 191"/>
          <p:cNvPicPr preferRelativeResize="0"/>
          <p:nvPr/>
        </p:nvPicPr>
        <p:blipFill>
          <a:blip r:embed="rId3"/>
          <a:stretch>
            <a:fillRect/>
          </a:stretch>
        </p:blipFill>
        <p:spPr>
          <a:xfrm>
            <a:off x="2530003" y="3550736"/>
            <a:ext cx="4266875" cy="2996965"/>
          </a:xfrm>
          <a:prstGeom prst="rect">
            <a:avLst/>
          </a:prstGeom>
          <a:noFill/>
          <a:ln>
            <a:noFill/>
          </a:ln>
        </p:spPr>
      </p:pic>
      <p:cxnSp>
        <p:nvCxnSpPr>
          <p:cNvPr id="192" name="Shape 192"/>
          <p:cNvCxnSpPr/>
          <p:nvPr/>
        </p:nvCxnSpPr>
        <p:spPr>
          <a:xfrm rot="10800000">
            <a:off x="4440537" y="4046049"/>
            <a:ext cx="333899" cy="265599"/>
          </a:xfrm>
          <a:prstGeom prst="straightConnector1">
            <a:avLst/>
          </a:prstGeom>
          <a:noFill/>
          <a:ln w="19050" cap="flat">
            <a:solidFill>
              <a:srgbClr val="980000"/>
            </a:solidFill>
            <a:prstDash val="solid"/>
            <a:round/>
            <a:headEnd type="none" w="lg" len="lg"/>
            <a:tailEnd type="none" w="lg" len="lg"/>
          </a:ln>
        </p:spPr>
      </p:cxnSp>
      <p:cxnSp>
        <p:nvCxnSpPr>
          <p:cNvPr id="193" name="Shape 193"/>
          <p:cNvCxnSpPr/>
          <p:nvPr/>
        </p:nvCxnSpPr>
        <p:spPr>
          <a:xfrm rot="10800000" flipH="1">
            <a:off x="4411231" y="3999215"/>
            <a:ext cx="357299" cy="296799"/>
          </a:xfrm>
          <a:prstGeom prst="straightConnector1">
            <a:avLst/>
          </a:prstGeom>
          <a:noFill/>
          <a:ln w="19050" cap="flat">
            <a:solidFill>
              <a:srgbClr val="980000"/>
            </a:solidFill>
            <a:prstDash val="solid"/>
            <a:round/>
            <a:headEnd type="none" w="lg" len="lg"/>
            <a:tailEnd type="none" w="lg" len="lg"/>
          </a:ln>
        </p:spPr>
      </p:cxnSp>
      <p:cxnSp>
        <p:nvCxnSpPr>
          <p:cNvPr id="194" name="Shape 194"/>
          <p:cNvCxnSpPr/>
          <p:nvPr/>
        </p:nvCxnSpPr>
        <p:spPr>
          <a:xfrm rot="10800000" flipH="1">
            <a:off x="4405375" y="4710149"/>
            <a:ext cx="363300" cy="390399"/>
          </a:xfrm>
          <a:prstGeom prst="straightConnector1">
            <a:avLst/>
          </a:prstGeom>
          <a:noFill/>
          <a:ln w="19050" cap="flat">
            <a:solidFill>
              <a:srgbClr val="980000"/>
            </a:solidFill>
            <a:prstDash val="solid"/>
            <a:round/>
            <a:headEnd type="none" w="lg" len="lg"/>
            <a:tailEnd type="none" w="lg" len="lg"/>
          </a:ln>
        </p:spPr>
      </p:cxnSp>
      <p:cxnSp>
        <p:nvCxnSpPr>
          <p:cNvPr id="195" name="Shape 195"/>
          <p:cNvCxnSpPr/>
          <p:nvPr/>
        </p:nvCxnSpPr>
        <p:spPr>
          <a:xfrm rot="10800000">
            <a:off x="4387874" y="4717682"/>
            <a:ext cx="380700" cy="335999"/>
          </a:xfrm>
          <a:prstGeom prst="straightConnector1">
            <a:avLst/>
          </a:prstGeom>
          <a:noFill/>
          <a:ln w="19050" cap="flat">
            <a:solidFill>
              <a:srgbClr val="980000"/>
            </a:solidFill>
            <a:prstDash val="solid"/>
            <a:round/>
            <a:headEnd type="none" w="lg" len="lg"/>
            <a:tailEnd type="none" w="lg" len="lg"/>
          </a:ln>
        </p:spPr>
      </p:cxnSp>
      <p:cxnSp>
        <p:nvCxnSpPr>
          <p:cNvPr id="196" name="Shape 196"/>
          <p:cNvCxnSpPr/>
          <p:nvPr/>
        </p:nvCxnSpPr>
        <p:spPr>
          <a:xfrm>
            <a:off x="4463950" y="5241133"/>
            <a:ext cx="310500" cy="0"/>
          </a:xfrm>
          <a:prstGeom prst="straightConnector1">
            <a:avLst/>
          </a:prstGeom>
          <a:noFill/>
          <a:ln w="19050" cap="flat">
            <a:solidFill>
              <a:srgbClr val="980000"/>
            </a:solidFill>
            <a:prstDash val="solid"/>
            <a:round/>
            <a:headEnd type="none" w="lg" len="lg"/>
            <a:tailEnd type="none" w="lg" len="lg"/>
          </a:ln>
        </p:spPr>
      </p:cxnSp>
      <p:cxnSp>
        <p:nvCxnSpPr>
          <p:cNvPr id="197" name="Shape 197"/>
          <p:cNvCxnSpPr/>
          <p:nvPr/>
        </p:nvCxnSpPr>
        <p:spPr>
          <a:xfrm rot="10800000">
            <a:off x="4973600" y="4007065"/>
            <a:ext cx="0" cy="328000"/>
          </a:xfrm>
          <a:prstGeom prst="straightConnector1">
            <a:avLst/>
          </a:prstGeom>
          <a:noFill/>
          <a:ln w="19050" cap="flat">
            <a:solidFill>
              <a:srgbClr val="980000"/>
            </a:solidFill>
            <a:prstDash val="solid"/>
            <a:round/>
            <a:headEnd type="none" w="lg" len="lg"/>
            <a:tailEnd type="none" w="lg" len="lg"/>
          </a:ln>
        </p:spPr>
      </p:cxnSp>
      <p:cxnSp>
        <p:nvCxnSpPr>
          <p:cNvPr id="198" name="Shape 198"/>
          <p:cNvCxnSpPr/>
          <p:nvPr/>
        </p:nvCxnSpPr>
        <p:spPr>
          <a:xfrm rot="10800000">
            <a:off x="4247200" y="4030632"/>
            <a:ext cx="0" cy="273200"/>
          </a:xfrm>
          <a:prstGeom prst="straightConnector1">
            <a:avLst/>
          </a:prstGeom>
          <a:noFill/>
          <a:ln w="19050" cap="flat">
            <a:solidFill>
              <a:srgbClr val="980000"/>
            </a:solidFill>
            <a:prstDash val="solid"/>
            <a:round/>
            <a:headEnd type="none" w="lg" len="lg"/>
            <a:tailEnd type="none" w="lg" len="lg"/>
          </a:ln>
        </p:spPr>
      </p:cxnSp>
      <p:cxnSp>
        <p:nvCxnSpPr>
          <p:cNvPr id="199" name="Shape 199"/>
          <p:cNvCxnSpPr/>
          <p:nvPr/>
        </p:nvCxnSpPr>
        <p:spPr>
          <a:xfrm rot="10800000">
            <a:off x="4247349" y="4764615"/>
            <a:ext cx="5700" cy="367199"/>
          </a:xfrm>
          <a:prstGeom prst="straightConnector1">
            <a:avLst/>
          </a:prstGeom>
          <a:noFill/>
          <a:ln w="19050" cap="flat">
            <a:solidFill>
              <a:srgbClr val="980000"/>
            </a:solidFill>
            <a:prstDash val="solid"/>
            <a:round/>
            <a:headEnd type="none" w="lg" len="lg"/>
            <a:tailEnd type="none" w="lg" len="lg"/>
          </a:ln>
        </p:spPr>
      </p:cxnSp>
      <p:cxnSp>
        <p:nvCxnSpPr>
          <p:cNvPr id="200" name="Shape 200"/>
          <p:cNvCxnSpPr/>
          <p:nvPr/>
        </p:nvCxnSpPr>
        <p:spPr>
          <a:xfrm rot="10800000">
            <a:off x="4961900" y="4733265"/>
            <a:ext cx="0" cy="468800"/>
          </a:xfrm>
          <a:prstGeom prst="straightConnector1">
            <a:avLst/>
          </a:prstGeom>
          <a:noFill/>
          <a:ln w="19050" cap="flat">
            <a:solidFill>
              <a:srgbClr val="CC0000"/>
            </a:solidFill>
            <a:prstDash val="solid"/>
            <a:round/>
            <a:headEnd type="none" w="lg" len="lg"/>
            <a:tailEnd type="none" w="lg" len="lg"/>
          </a:ln>
        </p:spPr>
      </p:cxnSp>
      <p:cxnSp>
        <p:nvCxnSpPr>
          <p:cNvPr id="201" name="Shape 201"/>
          <p:cNvCxnSpPr/>
          <p:nvPr/>
        </p:nvCxnSpPr>
        <p:spPr>
          <a:xfrm flipH="1">
            <a:off x="4160074" y="2233949"/>
            <a:ext cx="5100" cy="1316799"/>
          </a:xfrm>
          <a:prstGeom prst="straightConnector1">
            <a:avLst/>
          </a:prstGeom>
          <a:noFill/>
          <a:ln w="19050" cap="flat">
            <a:solidFill>
              <a:srgbClr val="980000"/>
            </a:solidFill>
            <a:prstDash val="solid"/>
            <a:round/>
            <a:headEnd type="none" w="lg" len="lg"/>
            <a:tailEnd type="none" w="lg" len="lg"/>
          </a:ln>
        </p:spPr>
      </p:cxnSp>
      <p:cxnSp>
        <p:nvCxnSpPr>
          <p:cNvPr id="202" name="Shape 202"/>
          <p:cNvCxnSpPr>
            <a:stCxn id="203" idx="0"/>
          </p:cNvCxnSpPr>
          <p:nvPr/>
        </p:nvCxnSpPr>
        <p:spPr>
          <a:xfrm rot="10800000">
            <a:off x="4947730" y="2529732"/>
            <a:ext cx="7499" cy="610400"/>
          </a:xfrm>
          <a:prstGeom prst="straightConnector1">
            <a:avLst/>
          </a:prstGeom>
          <a:noFill/>
          <a:ln w="19050" cap="flat">
            <a:solidFill>
              <a:srgbClr val="980000"/>
            </a:solidFill>
            <a:prstDash val="solid"/>
            <a:round/>
            <a:headEnd type="none" w="lg" len="lg"/>
            <a:tailEnd type="none" w="lg" len="lg"/>
          </a:ln>
        </p:spPr>
      </p:cxnSp>
      <p:cxnSp>
        <p:nvCxnSpPr>
          <p:cNvPr id="204" name="Shape 204"/>
          <p:cNvCxnSpPr>
            <a:stCxn id="205" idx="3"/>
            <a:endCxn id="203" idx="1"/>
          </p:cNvCxnSpPr>
          <p:nvPr/>
        </p:nvCxnSpPr>
        <p:spPr>
          <a:xfrm>
            <a:off x="4491349" y="3624349"/>
            <a:ext cx="212950" cy="0"/>
          </a:xfrm>
          <a:prstGeom prst="straightConnector1">
            <a:avLst/>
          </a:prstGeom>
          <a:noFill/>
          <a:ln w="19050" cap="flat">
            <a:solidFill>
              <a:srgbClr val="980000"/>
            </a:solidFill>
            <a:prstDash val="solid"/>
            <a:round/>
            <a:headEnd type="none" w="lg" len="lg"/>
            <a:tailEnd type="none" w="lg" len="lg"/>
          </a:ln>
        </p:spPr>
      </p:cxnSp>
      <p:cxnSp>
        <p:nvCxnSpPr>
          <p:cNvPr id="206" name="Shape 206"/>
          <p:cNvCxnSpPr/>
          <p:nvPr/>
        </p:nvCxnSpPr>
        <p:spPr>
          <a:xfrm>
            <a:off x="4364350" y="3819533"/>
            <a:ext cx="380700" cy="0"/>
          </a:xfrm>
          <a:prstGeom prst="straightConnector1">
            <a:avLst/>
          </a:prstGeom>
          <a:noFill/>
          <a:ln w="19050" cap="flat">
            <a:solidFill>
              <a:srgbClr val="980000"/>
            </a:solidFill>
            <a:prstDash val="solid"/>
            <a:round/>
            <a:headEnd type="none" w="lg" len="lg"/>
            <a:tailEnd type="none" w="lg" len="lg"/>
          </a:ln>
        </p:spPr>
      </p:cxnSp>
      <p:pic>
        <p:nvPicPr>
          <p:cNvPr id="205" name="Shape 205"/>
          <p:cNvPicPr preferRelativeResize="0"/>
          <p:nvPr/>
        </p:nvPicPr>
        <p:blipFill>
          <a:blip r:embed="rId4"/>
          <a:stretch>
            <a:fillRect/>
          </a:stretch>
        </p:blipFill>
        <p:spPr>
          <a:xfrm>
            <a:off x="3989525" y="3140139"/>
            <a:ext cx="501824" cy="968433"/>
          </a:xfrm>
          <a:prstGeom prst="rect">
            <a:avLst/>
          </a:prstGeom>
          <a:noFill/>
          <a:ln>
            <a:noFill/>
          </a:ln>
        </p:spPr>
      </p:pic>
      <p:pic>
        <p:nvPicPr>
          <p:cNvPr id="203" name="Shape 203"/>
          <p:cNvPicPr preferRelativeResize="0"/>
          <p:nvPr/>
        </p:nvPicPr>
        <p:blipFill>
          <a:blip r:embed="rId4"/>
          <a:stretch>
            <a:fillRect/>
          </a:stretch>
        </p:blipFill>
        <p:spPr>
          <a:xfrm>
            <a:off x="4704300" y="3140139"/>
            <a:ext cx="501824" cy="968433"/>
          </a:xfrm>
          <a:prstGeom prst="rect">
            <a:avLst/>
          </a:prstGeom>
          <a:noFill/>
          <a:ln>
            <a:noFill/>
          </a:ln>
        </p:spPr>
      </p:pic>
      <p:pic>
        <p:nvPicPr>
          <p:cNvPr id="207" name="Shape 207"/>
          <p:cNvPicPr preferRelativeResize="0"/>
          <p:nvPr/>
        </p:nvPicPr>
        <p:blipFill>
          <a:blip r:embed="rId5"/>
          <a:stretch>
            <a:fillRect/>
          </a:stretch>
        </p:blipFill>
        <p:spPr>
          <a:xfrm>
            <a:off x="4713862" y="4201367"/>
            <a:ext cx="475180" cy="610400"/>
          </a:xfrm>
          <a:prstGeom prst="rect">
            <a:avLst/>
          </a:prstGeom>
          <a:noFill/>
          <a:ln>
            <a:noFill/>
          </a:ln>
        </p:spPr>
      </p:pic>
      <p:cxnSp>
        <p:nvCxnSpPr>
          <p:cNvPr id="208" name="Shape 208"/>
          <p:cNvCxnSpPr>
            <a:stCxn id="209" idx="3"/>
            <a:endCxn id="207" idx="1"/>
          </p:cNvCxnSpPr>
          <p:nvPr/>
        </p:nvCxnSpPr>
        <p:spPr>
          <a:xfrm>
            <a:off x="4478046" y="4506567"/>
            <a:ext cx="235831" cy="0"/>
          </a:xfrm>
          <a:prstGeom prst="straightConnector1">
            <a:avLst/>
          </a:prstGeom>
          <a:noFill/>
          <a:ln w="19050" cap="flat">
            <a:solidFill>
              <a:srgbClr val="980000"/>
            </a:solidFill>
            <a:prstDash val="solid"/>
            <a:round/>
            <a:headEnd type="none" w="lg" len="lg"/>
            <a:tailEnd type="none" w="lg" len="lg"/>
          </a:ln>
        </p:spPr>
      </p:cxnSp>
      <p:cxnSp>
        <p:nvCxnSpPr>
          <p:cNvPr id="210" name="Shape 210"/>
          <p:cNvCxnSpPr>
            <a:stCxn id="211" idx="3"/>
            <a:endCxn id="212" idx="1"/>
          </p:cNvCxnSpPr>
          <p:nvPr/>
        </p:nvCxnSpPr>
        <p:spPr>
          <a:xfrm>
            <a:off x="4491372" y="5459083"/>
            <a:ext cx="231337" cy="0"/>
          </a:xfrm>
          <a:prstGeom prst="straightConnector1">
            <a:avLst/>
          </a:prstGeom>
          <a:noFill/>
          <a:ln w="19050" cap="flat">
            <a:solidFill>
              <a:srgbClr val="980000"/>
            </a:solidFill>
            <a:prstDash val="solid"/>
            <a:round/>
            <a:headEnd type="none" w="lg" len="lg"/>
            <a:tailEnd type="none" w="lg" len="lg"/>
          </a:ln>
        </p:spPr>
      </p:cxnSp>
      <p:cxnSp>
        <p:nvCxnSpPr>
          <p:cNvPr id="213" name="Shape 213"/>
          <p:cNvCxnSpPr/>
          <p:nvPr/>
        </p:nvCxnSpPr>
        <p:spPr>
          <a:xfrm rot="10800000">
            <a:off x="2938930" y="4565699"/>
            <a:ext cx="1085099" cy="712400"/>
          </a:xfrm>
          <a:prstGeom prst="straightConnector1">
            <a:avLst/>
          </a:prstGeom>
          <a:noFill/>
          <a:ln w="19050" cap="flat">
            <a:solidFill>
              <a:schemeClr val="dk2"/>
            </a:solidFill>
            <a:prstDash val="solid"/>
            <a:round/>
            <a:headEnd type="none" w="lg" len="lg"/>
            <a:tailEnd type="none" w="lg" len="lg"/>
          </a:ln>
        </p:spPr>
      </p:cxnSp>
      <p:cxnSp>
        <p:nvCxnSpPr>
          <p:cNvPr id="214" name="Shape 214"/>
          <p:cNvCxnSpPr/>
          <p:nvPr/>
        </p:nvCxnSpPr>
        <p:spPr>
          <a:xfrm rot="10800000" flipH="1">
            <a:off x="2862622" y="5460049"/>
            <a:ext cx="1401299" cy="101599"/>
          </a:xfrm>
          <a:prstGeom prst="straightConnector1">
            <a:avLst/>
          </a:prstGeom>
          <a:noFill/>
          <a:ln w="19050" cap="flat">
            <a:solidFill>
              <a:schemeClr val="dk2"/>
            </a:solidFill>
            <a:prstDash val="solid"/>
            <a:round/>
            <a:headEnd type="none" w="lg" len="lg"/>
            <a:tailEnd type="none" w="lg" len="lg"/>
          </a:ln>
        </p:spPr>
      </p:cxnSp>
      <p:cxnSp>
        <p:nvCxnSpPr>
          <p:cNvPr id="215" name="Shape 215"/>
          <p:cNvCxnSpPr/>
          <p:nvPr/>
        </p:nvCxnSpPr>
        <p:spPr>
          <a:xfrm rot="10800000" flipH="1">
            <a:off x="3598722" y="5765299"/>
            <a:ext cx="490799" cy="174400"/>
          </a:xfrm>
          <a:prstGeom prst="straightConnector1">
            <a:avLst/>
          </a:prstGeom>
          <a:noFill/>
          <a:ln w="19050" cap="flat">
            <a:solidFill>
              <a:schemeClr val="dk2"/>
            </a:solidFill>
            <a:prstDash val="solid"/>
            <a:round/>
            <a:headEnd type="none" w="lg" len="lg"/>
            <a:tailEnd type="none" w="lg" len="lg"/>
          </a:ln>
        </p:spPr>
      </p:cxnSp>
      <p:cxnSp>
        <p:nvCxnSpPr>
          <p:cNvPr id="216" name="Shape 216"/>
          <p:cNvCxnSpPr/>
          <p:nvPr/>
        </p:nvCxnSpPr>
        <p:spPr>
          <a:xfrm rot="10800000">
            <a:off x="5120007" y="5692465"/>
            <a:ext cx="561599" cy="203600"/>
          </a:xfrm>
          <a:prstGeom prst="straightConnector1">
            <a:avLst/>
          </a:prstGeom>
          <a:noFill/>
          <a:ln w="19050" cap="flat">
            <a:solidFill>
              <a:schemeClr val="dk2"/>
            </a:solidFill>
            <a:prstDash val="solid"/>
            <a:round/>
            <a:headEnd type="none" w="lg" len="lg"/>
            <a:tailEnd type="none" w="lg" len="lg"/>
          </a:ln>
        </p:spPr>
      </p:cxnSp>
      <p:cxnSp>
        <p:nvCxnSpPr>
          <p:cNvPr id="217" name="Shape 217"/>
          <p:cNvCxnSpPr/>
          <p:nvPr/>
        </p:nvCxnSpPr>
        <p:spPr>
          <a:xfrm flipH="1">
            <a:off x="5103654" y="4652867"/>
            <a:ext cx="561599" cy="719600"/>
          </a:xfrm>
          <a:prstGeom prst="straightConnector1">
            <a:avLst/>
          </a:prstGeom>
          <a:noFill/>
          <a:ln w="19050" cap="flat">
            <a:solidFill>
              <a:schemeClr val="dk2"/>
            </a:solidFill>
            <a:prstDash val="solid"/>
            <a:round/>
            <a:headEnd type="none" w="lg" len="lg"/>
            <a:tailEnd type="none" w="lg" len="lg"/>
          </a:ln>
        </p:spPr>
      </p:cxnSp>
      <p:cxnSp>
        <p:nvCxnSpPr>
          <p:cNvPr id="218" name="Shape 218"/>
          <p:cNvCxnSpPr/>
          <p:nvPr/>
        </p:nvCxnSpPr>
        <p:spPr>
          <a:xfrm flipH="1">
            <a:off x="5027250" y="5321733"/>
            <a:ext cx="1488599" cy="283600"/>
          </a:xfrm>
          <a:prstGeom prst="straightConnector1">
            <a:avLst/>
          </a:prstGeom>
          <a:noFill/>
          <a:ln w="19050" cap="flat">
            <a:solidFill>
              <a:schemeClr val="dk2"/>
            </a:solidFill>
            <a:prstDash val="solid"/>
            <a:round/>
            <a:headEnd type="none" w="lg" len="lg"/>
            <a:tailEnd type="none" w="lg" len="lg"/>
          </a:ln>
        </p:spPr>
      </p:cxnSp>
      <p:cxnSp>
        <p:nvCxnSpPr>
          <p:cNvPr id="219" name="Shape 219"/>
          <p:cNvCxnSpPr>
            <a:endCxn id="212" idx="3"/>
          </p:cNvCxnSpPr>
          <p:nvPr/>
        </p:nvCxnSpPr>
        <p:spPr>
          <a:xfrm flipH="1">
            <a:off x="5224512" y="4587498"/>
            <a:ext cx="1291200" cy="871599"/>
          </a:xfrm>
          <a:prstGeom prst="straightConnector1">
            <a:avLst/>
          </a:prstGeom>
          <a:noFill/>
          <a:ln w="19050" cap="flat">
            <a:solidFill>
              <a:schemeClr val="dk2"/>
            </a:solidFill>
            <a:prstDash val="solid"/>
            <a:round/>
            <a:headEnd type="none" w="lg" len="lg"/>
            <a:tailEnd type="none" w="lg" len="lg"/>
          </a:ln>
        </p:spPr>
      </p:cxnSp>
      <p:cxnSp>
        <p:nvCxnSpPr>
          <p:cNvPr id="220" name="Shape 220"/>
          <p:cNvCxnSpPr/>
          <p:nvPr/>
        </p:nvCxnSpPr>
        <p:spPr>
          <a:xfrm rot="10800000" flipH="1">
            <a:off x="3691423" y="5859682"/>
            <a:ext cx="1177799" cy="159999"/>
          </a:xfrm>
          <a:prstGeom prst="straightConnector1">
            <a:avLst/>
          </a:prstGeom>
          <a:noFill/>
          <a:ln w="19050" cap="flat">
            <a:solidFill>
              <a:schemeClr val="dk2"/>
            </a:solidFill>
            <a:prstDash val="solid"/>
            <a:round/>
            <a:headEnd type="none" w="lg" len="lg"/>
            <a:tailEnd type="none" w="lg" len="lg"/>
          </a:ln>
        </p:spPr>
      </p:cxnSp>
      <p:cxnSp>
        <p:nvCxnSpPr>
          <p:cNvPr id="221" name="Shape 221"/>
          <p:cNvCxnSpPr/>
          <p:nvPr/>
        </p:nvCxnSpPr>
        <p:spPr>
          <a:xfrm>
            <a:off x="3042550" y="4427500"/>
            <a:ext cx="1766700" cy="712400"/>
          </a:xfrm>
          <a:prstGeom prst="straightConnector1">
            <a:avLst/>
          </a:prstGeom>
          <a:noFill/>
          <a:ln w="19050" cap="flat">
            <a:solidFill>
              <a:srgbClr val="000000"/>
            </a:solidFill>
            <a:prstDash val="solid"/>
            <a:round/>
            <a:headEnd type="none" w="lg" len="lg"/>
            <a:tailEnd type="none" w="lg" len="lg"/>
          </a:ln>
        </p:spPr>
      </p:cxnSp>
      <p:pic>
        <p:nvPicPr>
          <p:cNvPr id="212" name="Shape 212"/>
          <p:cNvPicPr preferRelativeResize="0"/>
          <p:nvPr/>
        </p:nvPicPr>
        <p:blipFill>
          <a:blip r:embed="rId4"/>
          <a:stretch>
            <a:fillRect/>
          </a:stretch>
        </p:blipFill>
        <p:spPr>
          <a:xfrm>
            <a:off x="4722687" y="4974882"/>
            <a:ext cx="501824" cy="968433"/>
          </a:xfrm>
          <a:prstGeom prst="rect">
            <a:avLst/>
          </a:prstGeom>
          <a:noFill/>
          <a:ln>
            <a:noFill/>
          </a:ln>
        </p:spPr>
      </p:pic>
      <p:pic>
        <p:nvPicPr>
          <p:cNvPr id="222" name="Shape 222"/>
          <p:cNvPicPr preferRelativeResize="0"/>
          <p:nvPr/>
        </p:nvPicPr>
        <p:blipFill>
          <a:blip r:embed="rId6"/>
          <a:stretch>
            <a:fillRect/>
          </a:stretch>
        </p:blipFill>
        <p:spPr>
          <a:xfrm>
            <a:off x="1384148" y="4981669"/>
            <a:ext cx="475175" cy="623667"/>
          </a:xfrm>
          <a:prstGeom prst="rect">
            <a:avLst/>
          </a:prstGeom>
          <a:noFill/>
          <a:ln>
            <a:noFill/>
          </a:ln>
        </p:spPr>
      </p:pic>
      <p:pic>
        <p:nvPicPr>
          <p:cNvPr id="223" name="Shape 223"/>
          <p:cNvPicPr preferRelativeResize="0"/>
          <p:nvPr/>
        </p:nvPicPr>
        <p:blipFill>
          <a:blip r:embed="rId6"/>
          <a:stretch>
            <a:fillRect/>
          </a:stretch>
        </p:blipFill>
        <p:spPr>
          <a:xfrm>
            <a:off x="1536547" y="5184869"/>
            <a:ext cx="475175" cy="623667"/>
          </a:xfrm>
          <a:prstGeom prst="rect">
            <a:avLst/>
          </a:prstGeom>
          <a:noFill/>
          <a:ln>
            <a:noFill/>
          </a:ln>
        </p:spPr>
      </p:pic>
      <p:cxnSp>
        <p:nvCxnSpPr>
          <p:cNvPr id="224" name="Shape 224"/>
          <p:cNvCxnSpPr/>
          <p:nvPr/>
        </p:nvCxnSpPr>
        <p:spPr>
          <a:xfrm rot="10800000" flipH="1">
            <a:off x="2022905" y="5605449"/>
            <a:ext cx="675899" cy="57999"/>
          </a:xfrm>
          <a:prstGeom prst="straightConnector1">
            <a:avLst/>
          </a:prstGeom>
          <a:noFill/>
          <a:ln w="19050" cap="flat">
            <a:solidFill>
              <a:schemeClr val="dk2"/>
            </a:solidFill>
            <a:prstDash val="solid"/>
            <a:round/>
            <a:headEnd type="none" w="lg" len="lg"/>
            <a:tailEnd type="none" w="lg" len="lg"/>
          </a:ln>
        </p:spPr>
      </p:cxnSp>
      <p:cxnSp>
        <p:nvCxnSpPr>
          <p:cNvPr id="225" name="Shape 225"/>
          <p:cNvCxnSpPr>
            <a:stCxn id="226" idx="0"/>
          </p:cNvCxnSpPr>
          <p:nvPr/>
        </p:nvCxnSpPr>
        <p:spPr>
          <a:xfrm>
            <a:off x="1926535" y="5388082"/>
            <a:ext cx="717899" cy="115599"/>
          </a:xfrm>
          <a:prstGeom prst="straightConnector1">
            <a:avLst/>
          </a:prstGeom>
          <a:noFill/>
          <a:ln w="19050" cap="flat">
            <a:solidFill>
              <a:schemeClr val="dk2"/>
            </a:solidFill>
            <a:prstDash val="solid"/>
            <a:round/>
            <a:headEnd type="none" w="lg" len="lg"/>
            <a:tailEnd type="none" w="lg" len="lg"/>
          </a:ln>
        </p:spPr>
      </p:cxnSp>
      <p:cxnSp>
        <p:nvCxnSpPr>
          <p:cNvPr id="227" name="Shape 227"/>
          <p:cNvCxnSpPr>
            <a:stCxn id="223" idx="0"/>
          </p:cNvCxnSpPr>
          <p:nvPr/>
        </p:nvCxnSpPr>
        <p:spPr>
          <a:xfrm>
            <a:off x="1774135" y="5184867"/>
            <a:ext cx="924899" cy="246000"/>
          </a:xfrm>
          <a:prstGeom prst="straightConnector1">
            <a:avLst/>
          </a:prstGeom>
          <a:noFill/>
          <a:ln w="19050" cap="flat">
            <a:solidFill>
              <a:schemeClr val="dk2"/>
            </a:solidFill>
            <a:prstDash val="solid"/>
            <a:round/>
            <a:headEnd type="none" w="lg" len="lg"/>
            <a:tailEnd type="none" w="lg" len="lg"/>
          </a:ln>
        </p:spPr>
      </p:cxnSp>
      <p:pic>
        <p:nvPicPr>
          <p:cNvPr id="228" name="Shape 228"/>
          <p:cNvPicPr preferRelativeResize="0"/>
          <p:nvPr/>
        </p:nvPicPr>
        <p:blipFill>
          <a:blip r:embed="rId7"/>
          <a:stretch>
            <a:fillRect/>
          </a:stretch>
        </p:blipFill>
        <p:spPr>
          <a:xfrm>
            <a:off x="2541598" y="5277649"/>
            <a:ext cx="608309" cy="610399"/>
          </a:xfrm>
          <a:prstGeom prst="rect">
            <a:avLst/>
          </a:prstGeom>
          <a:noFill/>
          <a:ln>
            <a:noFill/>
          </a:ln>
        </p:spPr>
      </p:pic>
      <p:pic>
        <p:nvPicPr>
          <p:cNvPr id="226" name="Shape 226"/>
          <p:cNvPicPr preferRelativeResize="0"/>
          <p:nvPr/>
        </p:nvPicPr>
        <p:blipFill>
          <a:blip r:embed="rId6"/>
          <a:stretch>
            <a:fillRect/>
          </a:stretch>
        </p:blipFill>
        <p:spPr>
          <a:xfrm>
            <a:off x="1688940" y="5388069"/>
            <a:ext cx="475175" cy="623667"/>
          </a:xfrm>
          <a:prstGeom prst="rect">
            <a:avLst/>
          </a:prstGeom>
          <a:noFill/>
          <a:ln>
            <a:noFill/>
          </a:ln>
        </p:spPr>
      </p:pic>
      <p:cxnSp>
        <p:nvCxnSpPr>
          <p:cNvPr id="229" name="Shape 229"/>
          <p:cNvCxnSpPr/>
          <p:nvPr/>
        </p:nvCxnSpPr>
        <p:spPr>
          <a:xfrm flipH="1">
            <a:off x="6641174" y="4558382"/>
            <a:ext cx="768900" cy="7199"/>
          </a:xfrm>
          <a:prstGeom prst="straightConnector1">
            <a:avLst/>
          </a:prstGeom>
          <a:noFill/>
          <a:ln w="19050" cap="flat">
            <a:solidFill>
              <a:schemeClr val="dk2"/>
            </a:solidFill>
            <a:prstDash val="solid"/>
            <a:round/>
            <a:headEnd type="none" w="lg" len="lg"/>
            <a:tailEnd type="none" w="lg" len="lg"/>
          </a:ln>
        </p:spPr>
      </p:cxnSp>
      <p:cxnSp>
        <p:nvCxnSpPr>
          <p:cNvPr id="230" name="Shape 230"/>
          <p:cNvCxnSpPr/>
          <p:nvPr/>
        </p:nvCxnSpPr>
        <p:spPr>
          <a:xfrm flipH="1">
            <a:off x="6701299" y="4173082"/>
            <a:ext cx="534300" cy="225199"/>
          </a:xfrm>
          <a:prstGeom prst="straightConnector1">
            <a:avLst/>
          </a:prstGeom>
          <a:noFill/>
          <a:ln w="19050" cap="flat">
            <a:solidFill>
              <a:schemeClr val="dk2"/>
            </a:solidFill>
            <a:prstDash val="solid"/>
            <a:round/>
            <a:headEnd type="none" w="lg" len="lg"/>
            <a:tailEnd type="none" w="lg" len="lg"/>
          </a:ln>
        </p:spPr>
      </p:cxnSp>
      <p:pic>
        <p:nvPicPr>
          <p:cNvPr id="231" name="Shape 231"/>
          <p:cNvPicPr preferRelativeResize="0"/>
          <p:nvPr/>
        </p:nvPicPr>
        <p:blipFill>
          <a:blip r:embed="rId6"/>
          <a:stretch>
            <a:fillRect/>
          </a:stretch>
        </p:blipFill>
        <p:spPr>
          <a:xfrm>
            <a:off x="7081225" y="3942033"/>
            <a:ext cx="475175" cy="623667"/>
          </a:xfrm>
          <a:prstGeom prst="rect">
            <a:avLst/>
          </a:prstGeom>
          <a:noFill/>
          <a:ln>
            <a:noFill/>
          </a:ln>
        </p:spPr>
      </p:pic>
      <p:pic>
        <p:nvPicPr>
          <p:cNvPr id="232" name="Shape 232"/>
          <p:cNvPicPr preferRelativeResize="0"/>
          <p:nvPr/>
        </p:nvPicPr>
        <p:blipFill>
          <a:blip r:embed="rId6"/>
          <a:stretch>
            <a:fillRect/>
          </a:stretch>
        </p:blipFill>
        <p:spPr>
          <a:xfrm>
            <a:off x="7262198" y="4147569"/>
            <a:ext cx="475175" cy="623667"/>
          </a:xfrm>
          <a:prstGeom prst="rect">
            <a:avLst/>
          </a:prstGeom>
          <a:noFill/>
          <a:ln>
            <a:noFill/>
          </a:ln>
        </p:spPr>
      </p:pic>
      <p:pic>
        <p:nvPicPr>
          <p:cNvPr id="233" name="Shape 233"/>
          <p:cNvPicPr preferRelativeResize="0"/>
          <p:nvPr/>
        </p:nvPicPr>
        <p:blipFill>
          <a:blip r:embed="rId7"/>
          <a:stretch>
            <a:fillRect/>
          </a:stretch>
        </p:blipFill>
        <p:spPr>
          <a:xfrm>
            <a:off x="6268285" y="4252431"/>
            <a:ext cx="608309" cy="610399"/>
          </a:xfrm>
          <a:prstGeom prst="rect">
            <a:avLst/>
          </a:prstGeom>
          <a:noFill/>
          <a:ln>
            <a:noFill/>
          </a:ln>
        </p:spPr>
      </p:pic>
      <p:pic>
        <p:nvPicPr>
          <p:cNvPr id="234" name="Shape 234"/>
          <p:cNvPicPr preferRelativeResize="0"/>
          <p:nvPr/>
        </p:nvPicPr>
        <p:blipFill>
          <a:blip r:embed="rId8"/>
          <a:stretch>
            <a:fillRect/>
          </a:stretch>
        </p:blipFill>
        <p:spPr>
          <a:xfrm>
            <a:off x="6637700" y="2617667"/>
            <a:ext cx="609600" cy="812800"/>
          </a:xfrm>
          <a:prstGeom prst="rect">
            <a:avLst/>
          </a:prstGeom>
          <a:noFill/>
          <a:ln>
            <a:noFill/>
          </a:ln>
        </p:spPr>
      </p:pic>
      <p:pic>
        <p:nvPicPr>
          <p:cNvPr id="235" name="Shape 235"/>
          <p:cNvPicPr preferRelativeResize="0"/>
          <p:nvPr/>
        </p:nvPicPr>
        <p:blipFill>
          <a:blip r:embed="rId8"/>
          <a:stretch>
            <a:fillRect/>
          </a:stretch>
        </p:blipFill>
        <p:spPr>
          <a:xfrm>
            <a:off x="6876575" y="2826567"/>
            <a:ext cx="609600" cy="812800"/>
          </a:xfrm>
          <a:prstGeom prst="rect">
            <a:avLst/>
          </a:prstGeom>
          <a:noFill/>
          <a:ln>
            <a:noFill/>
          </a:ln>
        </p:spPr>
      </p:pic>
      <p:cxnSp>
        <p:nvCxnSpPr>
          <p:cNvPr id="236" name="Shape 236"/>
          <p:cNvCxnSpPr>
            <a:endCxn id="235" idx="1"/>
          </p:cNvCxnSpPr>
          <p:nvPr/>
        </p:nvCxnSpPr>
        <p:spPr>
          <a:xfrm rot="10800000" flipH="1">
            <a:off x="4973698" y="3232982"/>
            <a:ext cx="1902899" cy="1741999"/>
          </a:xfrm>
          <a:prstGeom prst="straightConnector1">
            <a:avLst/>
          </a:prstGeom>
          <a:noFill/>
          <a:ln w="28575" cap="flat">
            <a:solidFill>
              <a:srgbClr val="00FFFF"/>
            </a:solidFill>
            <a:prstDash val="dot"/>
            <a:round/>
            <a:headEnd type="none" w="lg" len="lg"/>
            <a:tailEnd type="none" w="lg" len="lg"/>
          </a:ln>
        </p:spPr>
      </p:cxnSp>
      <p:cxnSp>
        <p:nvCxnSpPr>
          <p:cNvPr id="238" name="Shape 238"/>
          <p:cNvCxnSpPr>
            <a:endCxn id="235" idx="1"/>
          </p:cNvCxnSpPr>
          <p:nvPr/>
        </p:nvCxnSpPr>
        <p:spPr>
          <a:xfrm rot="10800000" flipH="1">
            <a:off x="4248875" y="3232982"/>
            <a:ext cx="2627699" cy="1690799"/>
          </a:xfrm>
          <a:prstGeom prst="straightConnector1">
            <a:avLst/>
          </a:prstGeom>
          <a:noFill/>
          <a:ln w="28575" cap="flat">
            <a:solidFill>
              <a:srgbClr val="00FFFF"/>
            </a:solidFill>
            <a:prstDash val="dot"/>
            <a:round/>
            <a:headEnd type="none" w="lg" len="lg"/>
            <a:tailEnd type="none" w="lg" len="lg"/>
          </a:ln>
        </p:spPr>
      </p:cxnSp>
      <p:sp>
        <p:nvSpPr>
          <p:cNvPr id="239" name="Shape 239"/>
          <p:cNvSpPr txBox="1"/>
          <p:nvPr/>
        </p:nvSpPr>
        <p:spPr>
          <a:xfrm>
            <a:off x="7195725" y="2321500"/>
            <a:ext cx="1717800" cy="609600"/>
          </a:xfrm>
          <a:prstGeom prst="rect">
            <a:avLst/>
          </a:prstGeom>
          <a:noFill/>
          <a:ln>
            <a:noFill/>
          </a:ln>
        </p:spPr>
        <p:txBody>
          <a:bodyPr lIns="91425" tIns="91425" rIns="91425" bIns="91425" anchor="t" anchorCtr="0">
            <a:noAutofit/>
          </a:bodyPr>
          <a:lstStyle/>
          <a:p>
            <a:pPr lvl="0" rtl="0">
              <a:spcBef>
                <a:spcPts val="0"/>
              </a:spcBef>
              <a:buNone/>
            </a:pPr>
            <a:r>
              <a:rPr lang="en" sz="1100"/>
              <a:t>IDS, Flow,</a:t>
            </a:r>
          </a:p>
          <a:p>
            <a:pPr lvl="0" rtl="0">
              <a:spcBef>
                <a:spcPts val="0"/>
              </a:spcBef>
              <a:buNone/>
            </a:pPr>
            <a:r>
              <a:rPr lang="en" sz="1100"/>
              <a:t>Security data collectors</a:t>
            </a:r>
          </a:p>
        </p:txBody>
      </p:sp>
      <p:cxnSp>
        <p:nvCxnSpPr>
          <p:cNvPr id="240" name="Shape 240"/>
          <p:cNvCxnSpPr/>
          <p:nvPr/>
        </p:nvCxnSpPr>
        <p:spPr>
          <a:xfrm rot="10800000" flipH="1">
            <a:off x="6663287" y="5281282"/>
            <a:ext cx="771299" cy="97199"/>
          </a:xfrm>
          <a:prstGeom prst="straightConnector1">
            <a:avLst/>
          </a:prstGeom>
          <a:noFill/>
          <a:ln w="19050" cap="flat">
            <a:solidFill>
              <a:schemeClr val="dk2"/>
            </a:solidFill>
            <a:prstDash val="solid"/>
            <a:round/>
            <a:headEnd type="none" w="lg" len="lg"/>
            <a:tailEnd type="none" w="lg" len="lg"/>
          </a:ln>
        </p:spPr>
      </p:cxnSp>
      <p:pic>
        <p:nvPicPr>
          <p:cNvPr id="241" name="Shape 241"/>
          <p:cNvPicPr preferRelativeResize="0"/>
          <p:nvPr/>
        </p:nvPicPr>
        <p:blipFill>
          <a:blip r:embed="rId7"/>
          <a:stretch>
            <a:fillRect/>
          </a:stretch>
        </p:blipFill>
        <p:spPr>
          <a:xfrm>
            <a:off x="6268285" y="5053682"/>
            <a:ext cx="608309" cy="610399"/>
          </a:xfrm>
          <a:prstGeom prst="rect">
            <a:avLst/>
          </a:prstGeom>
          <a:noFill/>
          <a:ln>
            <a:noFill/>
          </a:ln>
        </p:spPr>
      </p:pic>
      <p:cxnSp>
        <p:nvCxnSpPr>
          <p:cNvPr id="242" name="Shape 242"/>
          <p:cNvCxnSpPr>
            <a:endCxn id="243" idx="0"/>
          </p:cNvCxnSpPr>
          <p:nvPr/>
        </p:nvCxnSpPr>
        <p:spPr>
          <a:xfrm rot="10800000" flipH="1">
            <a:off x="7656410" y="4968782"/>
            <a:ext cx="728699" cy="255199"/>
          </a:xfrm>
          <a:prstGeom prst="straightConnector1">
            <a:avLst/>
          </a:prstGeom>
          <a:noFill/>
          <a:ln w="19050" cap="flat">
            <a:solidFill>
              <a:schemeClr val="dk2"/>
            </a:solidFill>
            <a:prstDash val="solid"/>
            <a:round/>
            <a:headEnd type="none" w="lg" len="lg"/>
            <a:tailEnd type="none" w="lg" len="lg"/>
          </a:ln>
        </p:spPr>
      </p:cxnSp>
      <p:cxnSp>
        <p:nvCxnSpPr>
          <p:cNvPr id="244" name="Shape 244"/>
          <p:cNvCxnSpPr/>
          <p:nvPr/>
        </p:nvCxnSpPr>
        <p:spPr>
          <a:xfrm rot="10800000" flipH="1">
            <a:off x="7810225" y="5275082"/>
            <a:ext cx="455400" cy="59999"/>
          </a:xfrm>
          <a:prstGeom prst="straightConnector1">
            <a:avLst/>
          </a:prstGeom>
          <a:noFill/>
          <a:ln w="19050" cap="flat">
            <a:solidFill>
              <a:schemeClr val="dk2"/>
            </a:solidFill>
            <a:prstDash val="solid"/>
            <a:round/>
            <a:headEnd type="none" w="lg" len="lg"/>
            <a:tailEnd type="none" w="lg" len="lg"/>
          </a:ln>
        </p:spPr>
      </p:cxnSp>
      <p:cxnSp>
        <p:nvCxnSpPr>
          <p:cNvPr id="245" name="Shape 245"/>
          <p:cNvCxnSpPr/>
          <p:nvPr/>
        </p:nvCxnSpPr>
        <p:spPr>
          <a:xfrm>
            <a:off x="7778025" y="5352216"/>
            <a:ext cx="763200" cy="170800"/>
          </a:xfrm>
          <a:prstGeom prst="straightConnector1">
            <a:avLst/>
          </a:prstGeom>
          <a:noFill/>
          <a:ln w="19050" cap="flat">
            <a:solidFill>
              <a:schemeClr val="dk2"/>
            </a:solidFill>
            <a:prstDash val="solid"/>
            <a:round/>
            <a:headEnd type="none" w="lg" len="lg"/>
            <a:tailEnd type="none" w="lg" len="lg"/>
          </a:ln>
        </p:spPr>
      </p:cxnSp>
      <p:cxnSp>
        <p:nvCxnSpPr>
          <p:cNvPr id="246" name="Shape 246"/>
          <p:cNvCxnSpPr/>
          <p:nvPr/>
        </p:nvCxnSpPr>
        <p:spPr>
          <a:xfrm>
            <a:off x="7643500" y="5335067"/>
            <a:ext cx="955500" cy="444400"/>
          </a:xfrm>
          <a:prstGeom prst="straightConnector1">
            <a:avLst/>
          </a:prstGeom>
          <a:noFill/>
          <a:ln w="19050" cap="flat">
            <a:solidFill>
              <a:schemeClr val="dk2"/>
            </a:solidFill>
            <a:prstDash val="solid"/>
            <a:round/>
            <a:headEnd type="none" w="lg" len="lg"/>
            <a:tailEnd type="none" w="lg" len="lg"/>
          </a:ln>
        </p:spPr>
      </p:cxnSp>
      <p:pic>
        <p:nvPicPr>
          <p:cNvPr id="247" name="Shape 247"/>
          <p:cNvPicPr preferRelativeResize="0"/>
          <p:nvPr/>
        </p:nvPicPr>
        <p:blipFill>
          <a:blip r:embed="rId6"/>
          <a:stretch>
            <a:fillRect/>
          </a:stretch>
        </p:blipFill>
        <p:spPr>
          <a:xfrm>
            <a:off x="8011936" y="4757668"/>
            <a:ext cx="475175" cy="623667"/>
          </a:xfrm>
          <a:prstGeom prst="rect">
            <a:avLst/>
          </a:prstGeom>
          <a:noFill/>
          <a:ln>
            <a:noFill/>
          </a:ln>
        </p:spPr>
      </p:pic>
      <p:pic>
        <p:nvPicPr>
          <p:cNvPr id="243" name="Shape 243"/>
          <p:cNvPicPr preferRelativeResize="0"/>
          <p:nvPr/>
        </p:nvPicPr>
        <p:blipFill>
          <a:blip r:embed="rId6"/>
          <a:stretch>
            <a:fillRect/>
          </a:stretch>
        </p:blipFill>
        <p:spPr>
          <a:xfrm>
            <a:off x="8147510" y="4968769"/>
            <a:ext cx="475175" cy="623667"/>
          </a:xfrm>
          <a:prstGeom prst="rect">
            <a:avLst/>
          </a:prstGeom>
          <a:noFill/>
          <a:ln>
            <a:noFill/>
          </a:ln>
        </p:spPr>
      </p:pic>
      <p:pic>
        <p:nvPicPr>
          <p:cNvPr id="248" name="Shape 248"/>
          <p:cNvPicPr preferRelativeResize="0"/>
          <p:nvPr/>
        </p:nvPicPr>
        <p:blipFill>
          <a:blip r:embed="rId6"/>
          <a:stretch>
            <a:fillRect/>
          </a:stretch>
        </p:blipFill>
        <p:spPr>
          <a:xfrm>
            <a:off x="8266598" y="5151685"/>
            <a:ext cx="475175" cy="623667"/>
          </a:xfrm>
          <a:prstGeom prst="rect">
            <a:avLst/>
          </a:prstGeom>
          <a:noFill/>
          <a:ln>
            <a:noFill/>
          </a:ln>
        </p:spPr>
      </p:pic>
      <p:pic>
        <p:nvPicPr>
          <p:cNvPr id="249" name="Shape 249"/>
          <p:cNvPicPr preferRelativeResize="0"/>
          <p:nvPr/>
        </p:nvPicPr>
        <p:blipFill>
          <a:blip r:embed="rId6"/>
          <a:stretch>
            <a:fillRect/>
          </a:stretch>
        </p:blipFill>
        <p:spPr>
          <a:xfrm>
            <a:off x="8432648" y="5336385"/>
            <a:ext cx="475175" cy="623667"/>
          </a:xfrm>
          <a:prstGeom prst="rect">
            <a:avLst/>
          </a:prstGeom>
          <a:noFill/>
          <a:ln>
            <a:noFill/>
          </a:ln>
        </p:spPr>
      </p:pic>
      <p:pic>
        <p:nvPicPr>
          <p:cNvPr id="250" name="Shape 250"/>
          <p:cNvPicPr preferRelativeResize="0"/>
          <p:nvPr/>
        </p:nvPicPr>
        <p:blipFill>
          <a:blip r:embed="rId7"/>
          <a:stretch>
            <a:fillRect/>
          </a:stretch>
        </p:blipFill>
        <p:spPr>
          <a:xfrm>
            <a:off x="7350451" y="4975415"/>
            <a:ext cx="608309" cy="610399"/>
          </a:xfrm>
          <a:prstGeom prst="rect">
            <a:avLst/>
          </a:prstGeom>
          <a:noFill/>
          <a:ln>
            <a:noFill/>
          </a:ln>
        </p:spPr>
      </p:pic>
      <p:cxnSp>
        <p:nvCxnSpPr>
          <p:cNvPr id="251" name="Shape 251"/>
          <p:cNvCxnSpPr/>
          <p:nvPr/>
        </p:nvCxnSpPr>
        <p:spPr>
          <a:xfrm>
            <a:off x="5706975" y="5882267"/>
            <a:ext cx="705300" cy="76800"/>
          </a:xfrm>
          <a:prstGeom prst="straightConnector1">
            <a:avLst/>
          </a:prstGeom>
          <a:noFill/>
          <a:ln w="19050" cap="flat">
            <a:solidFill>
              <a:schemeClr val="dk2"/>
            </a:solidFill>
            <a:prstDash val="solid"/>
            <a:round/>
            <a:headEnd type="none" w="lg" len="lg"/>
            <a:tailEnd type="none" w="lg" len="lg"/>
          </a:ln>
        </p:spPr>
      </p:cxnSp>
      <p:cxnSp>
        <p:nvCxnSpPr>
          <p:cNvPr id="252" name="Shape 252"/>
          <p:cNvCxnSpPr/>
          <p:nvPr/>
        </p:nvCxnSpPr>
        <p:spPr>
          <a:xfrm>
            <a:off x="5777543" y="6061800"/>
            <a:ext cx="929699" cy="68400"/>
          </a:xfrm>
          <a:prstGeom prst="straightConnector1">
            <a:avLst/>
          </a:prstGeom>
          <a:noFill/>
          <a:ln w="19050" cap="flat">
            <a:solidFill>
              <a:schemeClr val="dk2"/>
            </a:solidFill>
            <a:prstDash val="solid"/>
            <a:round/>
            <a:headEnd type="none" w="lg" len="lg"/>
            <a:tailEnd type="none" w="lg" len="lg"/>
          </a:ln>
        </p:spPr>
      </p:cxnSp>
      <p:pic>
        <p:nvPicPr>
          <p:cNvPr id="253" name="Shape 253"/>
          <p:cNvPicPr preferRelativeResize="0"/>
          <p:nvPr/>
        </p:nvPicPr>
        <p:blipFill>
          <a:blip r:embed="rId6"/>
          <a:stretch>
            <a:fillRect/>
          </a:stretch>
        </p:blipFill>
        <p:spPr>
          <a:xfrm>
            <a:off x="6507960" y="5684749"/>
            <a:ext cx="475175" cy="623667"/>
          </a:xfrm>
          <a:prstGeom prst="rect">
            <a:avLst/>
          </a:prstGeom>
          <a:noFill/>
          <a:ln>
            <a:noFill/>
          </a:ln>
        </p:spPr>
      </p:pic>
      <p:pic>
        <p:nvPicPr>
          <p:cNvPr id="254" name="Shape 254"/>
          <p:cNvPicPr preferRelativeResize="0"/>
          <p:nvPr/>
        </p:nvPicPr>
        <p:blipFill>
          <a:blip r:embed="rId6"/>
          <a:stretch>
            <a:fillRect/>
          </a:stretch>
        </p:blipFill>
        <p:spPr>
          <a:xfrm>
            <a:off x="6255546" y="5787733"/>
            <a:ext cx="475175" cy="623667"/>
          </a:xfrm>
          <a:prstGeom prst="rect">
            <a:avLst/>
          </a:prstGeom>
          <a:noFill/>
          <a:ln>
            <a:noFill/>
          </a:ln>
        </p:spPr>
      </p:pic>
      <p:pic>
        <p:nvPicPr>
          <p:cNvPr id="255" name="Shape 255"/>
          <p:cNvPicPr preferRelativeResize="0"/>
          <p:nvPr/>
        </p:nvPicPr>
        <p:blipFill>
          <a:blip r:embed="rId7"/>
          <a:stretch>
            <a:fillRect/>
          </a:stretch>
        </p:blipFill>
        <p:spPr>
          <a:xfrm>
            <a:off x="5368076" y="5664065"/>
            <a:ext cx="608309" cy="610399"/>
          </a:xfrm>
          <a:prstGeom prst="rect">
            <a:avLst/>
          </a:prstGeom>
          <a:noFill/>
          <a:ln>
            <a:noFill/>
          </a:ln>
        </p:spPr>
      </p:pic>
      <p:cxnSp>
        <p:nvCxnSpPr>
          <p:cNvPr id="256" name="Shape 256"/>
          <p:cNvCxnSpPr/>
          <p:nvPr/>
        </p:nvCxnSpPr>
        <p:spPr>
          <a:xfrm flipH="1">
            <a:off x="5841741" y="3881600"/>
            <a:ext cx="775799" cy="760800"/>
          </a:xfrm>
          <a:prstGeom prst="straightConnector1">
            <a:avLst/>
          </a:prstGeom>
          <a:noFill/>
          <a:ln w="19050" cap="flat">
            <a:solidFill>
              <a:schemeClr val="dk2"/>
            </a:solidFill>
            <a:prstDash val="solid"/>
            <a:round/>
            <a:headEnd type="none" w="lg" len="lg"/>
            <a:tailEnd type="none" w="lg" len="lg"/>
          </a:ln>
        </p:spPr>
      </p:cxnSp>
      <p:pic>
        <p:nvPicPr>
          <p:cNvPr id="257" name="Shape 257"/>
          <p:cNvPicPr preferRelativeResize="0"/>
          <p:nvPr/>
        </p:nvPicPr>
        <p:blipFill>
          <a:blip r:embed="rId7"/>
          <a:stretch>
            <a:fillRect/>
          </a:stretch>
        </p:blipFill>
        <p:spPr>
          <a:xfrm>
            <a:off x="5368076" y="4443282"/>
            <a:ext cx="608309" cy="610399"/>
          </a:xfrm>
          <a:prstGeom prst="rect">
            <a:avLst/>
          </a:prstGeom>
          <a:noFill/>
          <a:ln>
            <a:noFill/>
          </a:ln>
        </p:spPr>
      </p:pic>
      <p:pic>
        <p:nvPicPr>
          <p:cNvPr id="258" name="Shape 258"/>
          <p:cNvPicPr preferRelativeResize="0"/>
          <p:nvPr/>
        </p:nvPicPr>
        <p:blipFill>
          <a:blip r:embed="rId6"/>
          <a:stretch>
            <a:fillRect/>
          </a:stretch>
        </p:blipFill>
        <p:spPr>
          <a:xfrm>
            <a:off x="6443230" y="3550733"/>
            <a:ext cx="475175" cy="623667"/>
          </a:xfrm>
          <a:prstGeom prst="rect">
            <a:avLst/>
          </a:prstGeom>
          <a:noFill/>
          <a:ln>
            <a:noFill/>
          </a:ln>
        </p:spPr>
      </p:pic>
      <p:cxnSp>
        <p:nvCxnSpPr>
          <p:cNvPr id="259" name="Shape 259"/>
          <p:cNvCxnSpPr/>
          <p:nvPr/>
        </p:nvCxnSpPr>
        <p:spPr>
          <a:xfrm rot="10800000" flipH="1">
            <a:off x="1827525" y="4343432"/>
            <a:ext cx="352800" cy="282000"/>
          </a:xfrm>
          <a:prstGeom prst="straightConnector1">
            <a:avLst/>
          </a:prstGeom>
          <a:noFill/>
          <a:ln w="19050" cap="flat">
            <a:solidFill>
              <a:schemeClr val="dk2"/>
            </a:solidFill>
            <a:prstDash val="solid"/>
            <a:round/>
            <a:headEnd type="none" w="lg" len="lg"/>
            <a:tailEnd type="none" w="lg" len="lg"/>
          </a:ln>
        </p:spPr>
      </p:cxnSp>
      <p:cxnSp>
        <p:nvCxnSpPr>
          <p:cNvPr id="260" name="Shape 260"/>
          <p:cNvCxnSpPr/>
          <p:nvPr/>
        </p:nvCxnSpPr>
        <p:spPr>
          <a:xfrm>
            <a:off x="2404625" y="4146649"/>
            <a:ext cx="423300" cy="256399"/>
          </a:xfrm>
          <a:prstGeom prst="straightConnector1">
            <a:avLst/>
          </a:prstGeom>
          <a:noFill/>
          <a:ln w="19050" cap="flat">
            <a:solidFill>
              <a:schemeClr val="dk2"/>
            </a:solidFill>
            <a:prstDash val="solid"/>
            <a:round/>
            <a:headEnd type="none" w="lg" len="lg"/>
            <a:tailEnd type="none" w="lg" len="lg"/>
          </a:ln>
        </p:spPr>
      </p:cxnSp>
      <p:cxnSp>
        <p:nvCxnSpPr>
          <p:cNvPr id="261" name="Shape 261"/>
          <p:cNvCxnSpPr/>
          <p:nvPr/>
        </p:nvCxnSpPr>
        <p:spPr>
          <a:xfrm rot="10800000" flipH="1">
            <a:off x="1680025" y="4275115"/>
            <a:ext cx="436200" cy="102399"/>
          </a:xfrm>
          <a:prstGeom prst="straightConnector1">
            <a:avLst/>
          </a:prstGeom>
          <a:noFill/>
          <a:ln w="19050" cap="flat">
            <a:solidFill>
              <a:schemeClr val="dk2"/>
            </a:solidFill>
            <a:prstDash val="solid"/>
            <a:round/>
            <a:headEnd type="none" w="lg" len="lg"/>
            <a:tailEnd type="none" w="lg" len="lg"/>
          </a:ln>
        </p:spPr>
      </p:cxnSp>
      <p:cxnSp>
        <p:nvCxnSpPr>
          <p:cNvPr id="262" name="Shape 262"/>
          <p:cNvCxnSpPr>
            <a:stCxn id="263" idx="0"/>
          </p:cNvCxnSpPr>
          <p:nvPr/>
        </p:nvCxnSpPr>
        <p:spPr>
          <a:xfrm rot="10800000" flipH="1">
            <a:off x="1674287" y="4138183"/>
            <a:ext cx="499500" cy="107600"/>
          </a:xfrm>
          <a:prstGeom prst="straightConnector1">
            <a:avLst/>
          </a:prstGeom>
          <a:noFill/>
          <a:ln w="19050" cap="flat">
            <a:solidFill>
              <a:schemeClr val="dk2"/>
            </a:solidFill>
            <a:prstDash val="solid"/>
            <a:round/>
            <a:headEnd type="none" w="lg" len="lg"/>
            <a:tailEnd type="none" w="lg" len="lg"/>
          </a:ln>
        </p:spPr>
      </p:cxnSp>
      <p:cxnSp>
        <p:nvCxnSpPr>
          <p:cNvPr id="264" name="Shape 264"/>
          <p:cNvCxnSpPr>
            <a:stCxn id="265" idx="0"/>
          </p:cNvCxnSpPr>
          <p:nvPr/>
        </p:nvCxnSpPr>
        <p:spPr>
          <a:xfrm>
            <a:off x="1541987" y="4030633"/>
            <a:ext cx="631800" cy="39200"/>
          </a:xfrm>
          <a:prstGeom prst="straightConnector1">
            <a:avLst/>
          </a:prstGeom>
          <a:noFill/>
          <a:ln w="19050" cap="flat">
            <a:solidFill>
              <a:schemeClr val="dk2"/>
            </a:solidFill>
            <a:prstDash val="solid"/>
            <a:round/>
            <a:headEnd type="none" w="lg" len="lg"/>
            <a:tailEnd type="none" w="lg" len="lg"/>
          </a:ln>
        </p:spPr>
      </p:cxnSp>
      <p:pic>
        <p:nvPicPr>
          <p:cNvPr id="266" name="Shape 266"/>
          <p:cNvPicPr preferRelativeResize="0"/>
          <p:nvPr/>
        </p:nvPicPr>
        <p:blipFill>
          <a:blip r:embed="rId7"/>
          <a:stretch>
            <a:fillRect/>
          </a:stretch>
        </p:blipFill>
        <p:spPr>
          <a:xfrm>
            <a:off x="1975848" y="3942049"/>
            <a:ext cx="608309" cy="610399"/>
          </a:xfrm>
          <a:prstGeom prst="rect">
            <a:avLst/>
          </a:prstGeom>
          <a:noFill/>
          <a:ln>
            <a:noFill/>
          </a:ln>
        </p:spPr>
      </p:pic>
      <p:pic>
        <p:nvPicPr>
          <p:cNvPr id="267" name="Shape 267"/>
          <p:cNvPicPr preferRelativeResize="0"/>
          <p:nvPr/>
        </p:nvPicPr>
        <p:blipFill>
          <a:blip r:embed="rId6"/>
          <a:stretch>
            <a:fillRect/>
          </a:stretch>
        </p:blipFill>
        <p:spPr>
          <a:xfrm>
            <a:off x="1168848" y="3819533"/>
            <a:ext cx="475175" cy="623667"/>
          </a:xfrm>
          <a:prstGeom prst="rect">
            <a:avLst/>
          </a:prstGeom>
          <a:noFill/>
          <a:ln>
            <a:noFill/>
          </a:ln>
        </p:spPr>
      </p:pic>
      <p:pic>
        <p:nvPicPr>
          <p:cNvPr id="265" name="Shape 265"/>
          <p:cNvPicPr preferRelativeResize="0"/>
          <p:nvPr/>
        </p:nvPicPr>
        <p:blipFill>
          <a:blip r:embed="rId6"/>
          <a:stretch>
            <a:fillRect/>
          </a:stretch>
        </p:blipFill>
        <p:spPr>
          <a:xfrm>
            <a:off x="1304412" y="4030633"/>
            <a:ext cx="475175" cy="623667"/>
          </a:xfrm>
          <a:prstGeom prst="rect">
            <a:avLst/>
          </a:prstGeom>
          <a:noFill/>
          <a:ln>
            <a:noFill/>
          </a:ln>
        </p:spPr>
      </p:pic>
      <p:pic>
        <p:nvPicPr>
          <p:cNvPr id="263" name="Shape 263"/>
          <p:cNvPicPr preferRelativeResize="0"/>
          <p:nvPr/>
        </p:nvPicPr>
        <p:blipFill>
          <a:blip r:embed="rId6"/>
          <a:stretch>
            <a:fillRect/>
          </a:stretch>
        </p:blipFill>
        <p:spPr>
          <a:xfrm>
            <a:off x="1436713" y="4245785"/>
            <a:ext cx="475175" cy="623667"/>
          </a:xfrm>
          <a:prstGeom prst="rect">
            <a:avLst/>
          </a:prstGeom>
          <a:noFill/>
          <a:ln>
            <a:noFill/>
          </a:ln>
        </p:spPr>
      </p:pic>
      <p:pic>
        <p:nvPicPr>
          <p:cNvPr id="268" name="Shape 268"/>
          <p:cNvPicPr preferRelativeResize="0"/>
          <p:nvPr/>
        </p:nvPicPr>
        <p:blipFill>
          <a:blip r:embed="rId6"/>
          <a:stretch>
            <a:fillRect/>
          </a:stretch>
        </p:blipFill>
        <p:spPr>
          <a:xfrm>
            <a:off x="1589529" y="4398249"/>
            <a:ext cx="475175" cy="623667"/>
          </a:xfrm>
          <a:prstGeom prst="rect">
            <a:avLst/>
          </a:prstGeom>
          <a:noFill/>
          <a:ln>
            <a:noFill/>
          </a:ln>
        </p:spPr>
      </p:pic>
      <p:pic>
        <p:nvPicPr>
          <p:cNvPr id="269" name="Shape 269"/>
          <p:cNvPicPr preferRelativeResize="0"/>
          <p:nvPr/>
        </p:nvPicPr>
        <p:blipFill>
          <a:blip r:embed="rId7"/>
          <a:stretch>
            <a:fillRect/>
          </a:stretch>
        </p:blipFill>
        <p:spPr>
          <a:xfrm>
            <a:off x="2648082" y="4154215"/>
            <a:ext cx="608309" cy="610399"/>
          </a:xfrm>
          <a:prstGeom prst="rect">
            <a:avLst/>
          </a:prstGeom>
          <a:noFill/>
          <a:ln>
            <a:noFill/>
          </a:ln>
        </p:spPr>
      </p:pic>
      <p:cxnSp>
        <p:nvCxnSpPr>
          <p:cNvPr id="270" name="Shape 270"/>
          <p:cNvCxnSpPr/>
          <p:nvPr/>
        </p:nvCxnSpPr>
        <p:spPr>
          <a:xfrm rot="10800000" flipH="1">
            <a:off x="2924025" y="6130049"/>
            <a:ext cx="525900" cy="59999"/>
          </a:xfrm>
          <a:prstGeom prst="straightConnector1">
            <a:avLst/>
          </a:prstGeom>
          <a:noFill/>
          <a:ln w="19050" cap="flat">
            <a:solidFill>
              <a:schemeClr val="dk2"/>
            </a:solidFill>
            <a:prstDash val="solid"/>
            <a:round/>
            <a:headEnd type="none" w="lg" len="lg"/>
            <a:tailEnd type="none" w="lg" len="lg"/>
          </a:ln>
        </p:spPr>
      </p:cxnSp>
      <p:cxnSp>
        <p:nvCxnSpPr>
          <p:cNvPr id="271" name="Shape 271"/>
          <p:cNvCxnSpPr/>
          <p:nvPr/>
        </p:nvCxnSpPr>
        <p:spPr>
          <a:xfrm>
            <a:off x="2577750" y="5942115"/>
            <a:ext cx="891300" cy="51199"/>
          </a:xfrm>
          <a:prstGeom prst="straightConnector1">
            <a:avLst/>
          </a:prstGeom>
          <a:noFill/>
          <a:ln w="19050" cap="flat">
            <a:solidFill>
              <a:schemeClr val="dk2"/>
            </a:solidFill>
            <a:prstDash val="solid"/>
            <a:round/>
            <a:headEnd type="none" w="lg" len="lg"/>
            <a:tailEnd type="none" w="lg" len="lg"/>
          </a:ln>
        </p:spPr>
      </p:cxnSp>
      <p:pic>
        <p:nvPicPr>
          <p:cNvPr id="272" name="Shape 272"/>
          <p:cNvPicPr preferRelativeResize="0"/>
          <p:nvPr/>
        </p:nvPicPr>
        <p:blipFill>
          <a:blip r:embed="rId6"/>
          <a:stretch>
            <a:fillRect/>
          </a:stretch>
        </p:blipFill>
        <p:spPr>
          <a:xfrm>
            <a:off x="2352755" y="5851133"/>
            <a:ext cx="475175" cy="623667"/>
          </a:xfrm>
          <a:prstGeom prst="rect">
            <a:avLst/>
          </a:prstGeom>
          <a:noFill/>
          <a:ln>
            <a:noFill/>
          </a:ln>
        </p:spPr>
      </p:pic>
      <p:pic>
        <p:nvPicPr>
          <p:cNvPr id="273" name="Shape 273"/>
          <p:cNvPicPr preferRelativeResize="0"/>
          <p:nvPr/>
        </p:nvPicPr>
        <p:blipFill>
          <a:blip r:embed="rId6"/>
          <a:stretch>
            <a:fillRect/>
          </a:stretch>
        </p:blipFill>
        <p:spPr>
          <a:xfrm>
            <a:off x="2584126" y="5939701"/>
            <a:ext cx="475175" cy="623667"/>
          </a:xfrm>
          <a:prstGeom prst="rect">
            <a:avLst/>
          </a:prstGeom>
          <a:noFill/>
          <a:ln>
            <a:noFill/>
          </a:ln>
        </p:spPr>
      </p:pic>
      <p:pic>
        <p:nvPicPr>
          <p:cNvPr id="274" name="Shape 274"/>
          <p:cNvPicPr preferRelativeResize="0"/>
          <p:nvPr/>
        </p:nvPicPr>
        <p:blipFill>
          <a:blip r:embed="rId7"/>
          <a:stretch>
            <a:fillRect/>
          </a:stretch>
        </p:blipFill>
        <p:spPr>
          <a:xfrm>
            <a:off x="3265552" y="5816115"/>
            <a:ext cx="608309" cy="610399"/>
          </a:xfrm>
          <a:prstGeom prst="rect">
            <a:avLst/>
          </a:prstGeom>
          <a:noFill/>
          <a:ln>
            <a:noFill/>
          </a:ln>
        </p:spPr>
      </p:pic>
      <p:pic>
        <p:nvPicPr>
          <p:cNvPr id="275" name="Shape 275"/>
          <p:cNvPicPr preferRelativeResize="0"/>
          <p:nvPr/>
        </p:nvPicPr>
        <p:blipFill>
          <a:blip r:embed="rId9"/>
          <a:stretch>
            <a:fillRect/>
          </a:stretch>
        </p:blipFill>
        <p:spPr>
          <a:xfrm>
            <a:off x="3301787" y="692500"/>
            <a:ext cx="2634824" cy="2307365"/>
          </a:xfrm>
          <a:prstGeom prst="rect">
            <a:avLst/>
          </a:prstGeom>
          <a:noFill/>
          <a:ln>
            <a:noFill/>
          </a:ln>
        </p:spPr>
      </p:pic>
      <p:pic>
        <p:nvPicPr>
          <p:cNvPr id="276" name="Shape 276"/>
          <p:cNvPicPr preferRelativeResize="0"/>
          <p:nvPr/>
        </p:nvPicPr>
        <p:blipFill>
          <a:blip r:embed="rId10"/>
          <a:stretch>
            <a:fillRect/>
          </a:stretch>
        </p:blipFill>
        <p:spPr>
          <a:xfrm>
            <a:off x="4165863" y="1022600"/>
            <a:ext cx="863949" cy="1515965"/>
          </a:xfrm>
          <a:prstGeom prst="rect">
            <a:avLst/>
          </a:prstGeom>
          <a:noFill/>
          <a:ln>
            <a:noFill/>
          </a:ln>
        </p:spPr>
      </p:pic>
      <p:pic>
        <p:nvPicPr>
          <p:cNvPr id="277" name="Shape 277"/>
          <p:cNvPicPr preferRelativeResize="0"/>
          <p:nvPr/>
        </p:nvPicPr>
        <p:blipFill>
          <a:blip r:embed="rId9"/>
          <a:stretch>
            <a:fillRect/>
          </a:stretch>
        </p:blipFill>
        <p:spPr>
          <a:xfrm>
            <a:off x="1541987" y="581668"/>
            <a:ext cx="2634824" cy="2307365"/>
          </a:xfrm>
          <a:prstGeom prst="rect">
            <a:avLst/>
          </a:prstGeom>
          <a:noFill/>
          <a:ln>
            <a:noFill/>
          </a:ln>
        </p:spPr>
      </p:pic>
      <p:cxnSp>
        <p:nvCxnSpPr>
          <p:cNvPr id="278" name="Shape 278"/>
          <p:cNvCxnSpPr/>
          <p:nvPr/>
        </p:nvCxnSpPr>
        <p:spPr>
          <a:xfrm>
            <a:off x="3543300" y="3938333"/>
            <a:ext cx="511199" cy="1163200"/>
          </a:xfrm>
          <a:prstGeom prst="straightConnector1">
            <a:avLst/>
          </a:prstGeom>
          <a:noFill/>
          <a:ln w="19050" cap="flat">
            <a:solidFill>
              <a:srgbClr val="980000"/>
            </a:solidFill>
            <a:prstDash val="solid"/>
            <a:round/>
            <a:headEnd type="none" w="lg" len="lg"/>
            <a:tailEnd type="none" w="lg" len="lg"/>
          </a:ln>
        </p:spPr>
      </p:cxnSp>
      <p:pic>
        <p:nvPicPr>
          <p:cNvPr id="279" name="Shape 279"/>
          <p:cNvPicPr preferRelativeResize="0"/>
          <p:nvPr/>
        </p:nvPicPr>
        <p:blipFill>
          <a:blip r:embed="rId4"/>
          <a:stretch>
            <a:fillRect/>
          </a:stretch>
        </p:blipFill>
        <p:spPr>
          <a:xfrm>
            <a:off x="3283862" y="3152183"/>
            <a:ext cx="501824" cy="968433"/>
          </a:xfrm>
          <a:prstGeom prst="rect">
            <a:avLst/>
          </a:prstGeom>
          <a:noFill/>
          <a:ln>
            <a:noFill/>
          </a:ln>
        </p:spPr>
      </p:pic>
      <p:pic>
        <p:nvPicPr>
          <p:cNvPr id="209" name="Shape 209"/>
          <p:cNvPicPr preferRelativeResize="0"/>
          <p:nvPr/>
        </p:nvPicPr>
        <p:blipFill>
          <a:blip r:embed="rId5"/>
          <a:stretch>
            <a:fillRect/>
          </a:stretch>
        </p:blipFill>
        <p:spPr>
          <a:xfrm>
            <a:off x="4002850" y="4201367"/>
            <a:ext cx="475180" cy="610400"/>
          </a:xfrm>
          <a:prstGeom prst="rect">
            <a:avLst/>
          </a:prstGeom>
          <a:noFill/>
          <a:ln>
            <a:noFill/>
          </a:ln>
        </p:spPr>
      </p:pic>
      <p:pic>
        <p:nvPicPr>
          <p:cNvPr id="211" name="Shape 211"/>
          <p:cNvPicPr preferRelativeResize="0"/>
          <p:nvPr/>
        </p:nvPicPr>
        <p:blipFill>
          <a:blip r:embed="rId4"/>
          <a:stretch>
            <a:fillRect/>
          </a:stretch>
        </p:blipFill>
        <p:spPr>
          <a:xfrm>
            <a:off x="3989525" y="4974882"/>
            <a:ext cx="501824" cy="968433"/>
          </a:xfrm>
          <a:prstGeom prst="rect">
            <a:avLst/>
          </a:prstGeom>
          <a:noFill/>
          <a:ln>
            <a:noFill/>
          </a:ln>
        </p:spPr>
      </p:pic>
      <p:pic>
        <p:nvPicPr>
          <p:cNvPr id="280" name="Shape 280"/>
          <p:cNvPicPr preferRelativeResize="0"/>
          <p:nvPr/>
        </p:nvPicPr>
        <p:blipFill>
          <a:blip r:embed="rId11"/>
          <a:stretch>
            <a:fillRect/>
          </a:stretch>
        </p:blipFill>
        <p:spPr>
          <a:xfrm>
            <a:off x="1976062" y="1318376"/>
            <a:ext cx="1766699" cy="882157"/>
          </a:xfrm>
          <a:prstGeom prst="rect">
            <a:avLst/>
          </a:prstGeom>
          <a:noFill/>
          <a:ln>
            <a:noFill/>
          </a:ln>
        </p:spPr>
      </p:pic>
      <p:sp>
        <p:nvSpPr>
          <p:cNvPr id="281" name="Shape 281"/>
          <p:cNvSpPr txBox="1"/>
          <p:nvPr/>
        </p:nvSpPr>
        <p:spPr>
          <a:xfrm>
            <a:off x="245018" y="6538507"/>
            <a:ext cx="2033002" cy="283600"/>
          </a:xfrm>
          <a:prstGeom prst="rect">
            <a:avLst/>
          </a:prstGeom>
          <a:noFill/>
          <a:ln>
            <a:noFill/>
          </a:ln>
        </p:spPr>
        <p:txBody>
          <a:bodyPr lIns="91425" tIns="91425" rIns="91425" bIns="91425" anchor="t" anchorCtr="0">
            <a:noAutofit/>
          </a:bodyPr>
          <a:lstStyle/>
          <a:p>
            <a:pPr>
              <a:spcBef>
                <a:spcPts val="0"/>
              </a:spcBef>
              <a:buNone/>
            </a:pPr>
            <a:r>
              <a:rPr lang="en" sz="600" dirty="0"/>
              <a:t>Science Image from http://www.science.fau.edu/</a:t>
            </a:r>
          </a:p>
        </p:txBody>
      </p:sp>
      <p:sp>
        <p:nvSpPr>
          <p:cNvPr id="93"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1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209463587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p:cNvPicPr preferRelativeResize="0"/>
          <p:nvPr/>
        </p:nvPicPr>
        <p:blipFill>
          <a:blip r:embed="rId3"/>
          <a:stretch>
            <a:fillRect/>
          </a:stretch>
        </p:blipFill>
        <p:spPr>
          <a:xfrm>
            <a:off x="6440737" y="2389449"/>
            <a:ext cx="609600" cy="812800"/>
          </a:xfrm>
          <a:prstGeom prst="rect">
            <a:avLst/>
          </a:prstGeom>
          <a:noFill/>
          <a:ln>
            <a:noFill/>
          </a:ln>
        </p:spPr>
      </p:pic>
      <p:cxnSp>
        <p:nvCxnSpPr>
          <p:cNvPr id="360" name="Shape 360"/>
          <p:cNvCxnSpPr/>
          <p:nvPr/>
        </p:nvCxnSpPr>
        <p:spPr>
          <a:xfrm>
            <a:off x="2947727" y="2526633"/>
            <a:ext cx="366899" cy="698000"/>
          </a:xfrm>
          <a:prstGeom prst="straightConnector1">
            <a:avLst/>
          </a:prstGeom>
          <a:noFill/>
          <a:ln w="19050" cap="flat">
            <a:solidFill>
              <a:schemeClr val="dk2"/>
            </a:solidFill>
            <a:prstDash val="solid"/>
            <a:round/>
            <a:headEnd type="none" w="lg" len="lg"/>
            <a:tailEnd type="none" w="lg" len="lg"/>
          </a:ln>
        </p:spPr>
      </p:cxnSp>
      <p:pic>
        <p:nvPicPr>
          <p:cNvPr id="361" name="Shape 361"/>
          <p:cNvPicPr preferRelativeResize="0"/>
          <p:nvPr/>
        </p:nvPicPr>
        <p:blipFill>
          <a:blip r:embed="rId4"/>
          <a:stretch>
            <a:fillRect/>
          </a:stretch>
        </p:blipFill>
        <p:spPr>
          <a:xfrm>
            <a:off x="2530003" y="3550736"/>
            <a:ext cx="4266875" cy="2996965"/>
          </a:xfrm>
          <a:prstGeom prst="rect">
            <a:avLst/>
          </a:prstGeom>
          <a:noFill/>
          <a:ln>
            <a:noFill/>
          </a:ln>
        </p:spPr>
      </p:pic>
      <p:cxnSp>
        <p:nvCxnSpPr>
          <p:cNvPr id="362" name="Shape 362"/>
          <p:cNvCxnSpPr/>
          <p:nvPr/>
        </p:nvCxnSpPr>
        <p:spPr>
          <a:xfrm rot="10800000">
            <a:off x="4440537" y="4046049"/>
            <a:ext cx="333899" cy="265599"/>
          </a:xfrm>
          <a:prstGeom prst="straightConnector1">
            <a:avLst/>
          </a:prstGeom>
          <a:noFill/>
          <a:ln w="19050" cap="flat">
            <a:solidFill>
              <a:srgbClr val="980000"/>
            </a:solidFill>
            <a:prstDash val="solid"/>
            <a:round/>
            <a:headEnd type="none" w="lg" len="lg"/>
            <a:tailEnd type="none" w="lg" len="lg"/>
          </a:ln>
        </p:spPr>
      </p:cxnSp>
      <p:cxnSp>
        <p:nvCxnSpPr>
          <p:cNvPr id="363" name="Shape 363"/>
          <p:cNvCxnSpPr/>
          <p:nvPr/>
        </p:nvCxnSpPr>
        <p:spPr>
          <a:xfrm rot="10800000" flipH="1">
            <a:off x="4411231" y="3999215"/>
            <a:ext cx="357299" cy="296799"/>
          </a:xfrm>
          <a:prstGeom prst="straightConnector1">
            <a:avLst/>
          </a:prstGeom>
          <a:noFill/>
          <a:ln w="19050" cap="flat">
            <a:solidFill>
              <a:srgbClr val="980000"/>
            </a:solidFill>
            <a:prstDash val="solid"/>
            <a:round/>
            <a:headEnd type="none" w="lg" len="lg"/>
            <a:tailEnd type="none" w="lg" len="lg"/>
          </a:ln>
        </p:spPr>
      </p:cxnSp>
      <p:cxnSp>
        <p:nvCxnSpPr>
          <p:cNvPr id="364" name="Shape 364"/>
          <p:cNvCxnSpPr/>
          <p:nvPr/>
        </p:nvCxnSpPr>
        <p:spPr>
          <a:xfrm rot="10800000" flipH="1">
            <a:off x="4405375" y="4710149"/>
            <a:ext cx="363300" cy="390399"/>
          </a:xfrm>
          <a:prstGeom prst="straightConnector1">
            <a:avLst/>
          </a:prstGeom>
          <a:noFill/>
          <a:ln w="19050" cap="flat">
            <a:solidFill>
              <a:srgbClr val="980000"/>
            </a:solidFill>
            <a:prstDash val="solid"/>
            <a:round/>
            <a:headEnd type="none" w="lg" len="lg"/>
            <a:tailEnd type="none" w="lg" len="lg"/>
          </a:ln>
        </p:spPr>
      </p:cxnSp>
      <p:cxnSp>
        <p:nvCxnSpPr>
          <p:cNvPr id="365" name="Shape 365"/>
          <p:cNvCxnSpPr/>
          <p:nvPr/>
        </p:nvCxnSpPr>
        <p:spPr>
          <a:xfrm rot="10800000">
            <a:off x="4387874" y="4717682"/>
            <a:ext cx="380700" cy="335999"/>
          </a:xfrm>
          <a:prstGeom prst="straightConnector1">
            <a:avLst/>
          </a:prstGeom>
          <a:noFill/>
          <a:ln w="19050" cap="flat">
            <a:solidFill>
              <a:srgbClr val="980000"/>
            </a:solidFill>
            <a:prstDash val="solid"/>
            <a:round/>
            <a:headEnd type="none" w="lg" len="lg"/>
            <a:tailEnd type="none" w="lg" len="lg"/>
          </a:ln>
        </p:spPr>
      </p:cxnSp>
      <p:cxnSp>
        <p:nvCxnSpPr>
          <p:cNvPr id="366" name="Shape 366"/>
          <p:cNvCxnSpPr/>
          <p:nvPr/>
        </p:nvCxnSpPr>
        <p:spPr>
          <a:xfrm>
            <a:off x="4463950" y="5241133"/>
            <a:ext cx="310500" cy="0"/>
          </a:xfrm>
          <a:prstGeom prst="straightConnector1">
            <a:avLst/>
          </a:prstGeom>
          <a:noFill/>
          <a:ln w="19050" cap="flat">
            <a:solidFill>
              <a:srgbClr val="980000"/>
            </a:solidFill>
            <a:prstDash val="solid"/>
            <a:round/>
            <a:headEnd type="none" w="lg" len="lg"/>
            <a:tailEnd type="none" w="lg" len="lg"/>
          </a:ln>
        </p:spPr>
      </p:cxnSp>
      <p:cxnSp>
        <p:nvCxnSpPr>
          <p:cNvPr id="367" name="Shape 367"/>
          <p:cNvCxnSpPr/>
          <p:nvPr/>
        </p:nvCxnSpPr>
        <p:spPr>
          <a:xfrm rot="10800000">
            <a:off x="4973600" y="4007065"/>
            <a:ext cx="0" cy="328000"/>
          </a:xfrm>
          <a:prstGeom prst="straightConnector1">
            <a:avLst/>
          </a:prstGeom>
          <a:noFill/>
          <a:ln w="19050" cap="flat">
            <a:solidFill>
              <a:srgbClr val="980000"/>
            </a:solidFill>
            <a:prstDash val="solid"/>
            <a:round/>
            <a:headEnd type="none" w="lg" len="lg"/>
            <a:tailEnd type="none" w="lg" len="lg"/>
          </a:ln>
        </p:spPr>
      </p:cxnSp>
      <p:cxnSp>
        <p:nvCxnSpPr>
          <p:cNvPr id="368" name="Shape 368"/>
          <p:cNvCxnSpPr/>
          <p:nvPr/>
        </p:nvCxnSpPr>
        <p:spPr>
          <a:xfrm rot="10800000">
            <a:off x="4247200" y="4030632"/>
            <a:ext cx="0" cy="273200"/>
          </a:xfrm>
          <a:prstGeom prst="straightConnector1">
            <a:avLst/>
          </a:prstGeom>
          <a:noFill/>
          <a:ln w="19050" cap="flat">
            <a:solidFill>
              <a:srgbClr val="980000"/>
            </a:solidFill>
            <a:prstDash val="solid"/>
            <a:round/>
            <a:headEnd type="none" w="lg" len="lg"/>
            <a:tailEnd type="none" w="lg" len="lg"/>
          </a:ln>
        </p:spPr>
      </p:cxnSp>
      <p:cxnSp>
        <p:nvCxnSpPr>
          <p:cNvPr id="369" name="Shape 369"/>
          <p:cNvCxnSpPr/>
          <p:nvPr/>
        </p:nvCxnSpPr>
        <p:spPr>
          <a:xfrm rot="10800000">
            <a:off x="4247349" y="4764615"/>
            <a:ext cx="5700" cy="367199"/>
          </a:xfrm>
          <a:prstGeom prst="straightConnector1">
            <a:avLst/>
          </a:prstGeom>
          <a:noFill/>
          <a:ln w="19050" cap="flat">
            <a:solidFill>
              <a:srgbClr val="980000"/>
            </a:solidFill>
            <a:prstDash val="solid"/>
            <a:round/>
            <a:headEnd type="none" w="lg" len="lg"/>
            <a:tailEnd type="none" w="lg" len="lg"/>
          </a:ln>
        </p:spPr>
      </p:cxnSp>
      <p:cxnSp>
        <p:nvCxnSpPr>
          <p:cNvPr id="370" name="Shape 370"/>
          <p:cNvCxnSpPr/>
          <p:nvPr/>
        </p:nvCxnSpPr>
        <p:spPr>
          <a:xfrm rot="10800000">
            <a:off x="4961900" y="4733265"/>
            <a:ext cx="0" cy="468800"/>
          </a:xfrm>
          <a:prstGeom prst="straightConnector1">
            <a:avLst/>
          </a:prstGeom>
          <a:noFill/>
          <a:ln w="19050" cap="flat">
            <a:solidFill>
              <a:srgbClr val="CC0000"/>
            </a:solidFill>
            <a:prstDash val="solid"/>
            <a:round/>
            <a:headEnd type="none" w="lg" len="lg"/>
            <a:tailEnd type="none" w="lg" len="lg"/>
          </a:ln>
        </p:spPr>
      </p:cxnSp>
      <p:cxnSp>
        <p:nvCxnSpPr>
          <p:cNvPr id="371" name="Shape 371"/>
          <p:cNvCxnSpPr/>
          <p:nvPr/>
        </p:nvCxnSpPr>
        <p:spPr>
          <a:xfrm flipH="1">
            <a:off x="4160074" y="2233949"/>
            <a:ext cx="5100" cy="1316799"/>
          </a:xfrm>
          <a:prstGeom prst="straightConnector1">
            <a:avLst/>
          </a:prstGeom>
          <a:noFill/>
          <a:ln w="19050" cap="flat">
            <a:solidFill>
              <a:srgbClr val="980000"/>
            </a:solidFill>
            <a:prstDash val="solid"/>
            <a:round/>
            <a:headEnd type="none" w="lg" len="lg"/>
            <a:tailEnd type="none" w="lg" len="lg"/>
          </a:ln>
        </p:spPr>
      </p:cxnSp>
      <p:cxnSp>
        <p:nvCxnSpPr>
          <p:cNvPr id="372" name="Shape 372"/>
          <p:cNvCxnSpPr>
            <a:stCxn id="373" idx="0"/>
          </p:cNvCxnSpPr>
          <p:nvPr/>
        </p:nvCxnSpPr>
        <p:spPr>
          <a:xfrm rot="10800000">
            <a:off x="4947730" y="2529732"/>
            <a:ext cx="7499" cy="610400"/>
          </a:xfrm>
          <a:prstGeom prst="straightConnector1">
            <a:avLst/>
          </a:prstGeom>
          <a:noFill/>
          <a:ln w="19050" cap="flat">
            <a:solidFill>
              <a:srgbClr val="980000"/>
            </a:solidFill>
            <a:prstDash val="solid"/>
            <a:round/>
            <a:headEnd type="none" w="lg" len="lg"/>
            <a:tailEnd type="none" w="lg" len="lg"/>
          </a:ln>
        </p:spPr>
      </p:cxnSp>
      <p:cxnSp>
        <p:nvCxnSpPr>
          <p:cNvPr id="374" name="Shape 374"/>
          <p:cNvCxnSpPr>
            <a:stCxn id="375" idx="3"/>
            <a:endCxn id="373" idx="1"/>
          </p:cNvCxnSpPr>
          <p:nvPr/>
        </p:nvCxnSpPr>
        <p:spPr>
          <a:xfrm>
            <a:off x="4491349" y="3624349"/>
            <a:ext cx="212950" cy="0"/>
          </a:xfrm>
          <a:prstGeom prst="straightConnector1">
            <a:avLst/>
          </a:prstGeom>
          <a:noFill/>
          <a:ln w="19050" cap="flat">
            <a:solidFill>
              <a:srgbClr val="980000"/>
            </a:solidFill>
            <a:prstDash val="solid"/>
            <a:round/>
            <a:headEnd type="none" w="lg" len="lg"/>
            <a:tailEnd type="none" w="lg" len="lg"/>
          </a:ln>
        </p:spPr>
      </p:cxnSp>
      <p:cxnSp>
        <p:nvCxnSpPr>
          <p:cNvPr id="376" name="Shape 376"/>
          <p:cNvCxnSpPr/>
          <p:nvPr/>
        </p:nvCxnSpPr>
        <p:spPr>
          <a:xfrm>
            <a:off x="4364350" y="3819533"/>
            <a:ext cx="380700" cy="0"/>
          </a:xfrm>
          <a:prstGeom prst="straightConnector1">
            <a:avLst/>
          </a:prstGeom>
          <a:noFill/>
          <a:ln w="19050" cap="flat">
            <a:solidFill>
              <a:srgbClr val="980000"/>
            </a:solidFill>
            <a:prstDash val="solid"/>
            <a:round/>
            <a:headEnd type="none" w="lg" len="lg"/>
            <a:tailEnd type="none" w="lg" len="lg"/>
          </a:ln>
        </p:spPr>
      </p:cxnSp>
      <p:pic>
        <p:nvPicPr>
          <p:cNvPr id="375" name="Shape 375"/>
          <p:cNvPicPr preferRelativeResize="0"/>
          <p:nvPr/>
        </p:nvPicPr>
        <p:blipFill>
          <a:blip r:embed="rId5"/>
          <a:stretch>
            <a:fillRect/>
          </a:stretch>
        </p:blipFill>
        <p:spPr>
          <a:xfrm>
            <a:off x="3989525" y="3140139"/>
            <a:ext cx="501824" cy="968433"/>
          </a:xfrm>
          <a:prstGeom prst="rect">
            <a:avLst/>
          </a:prstGeom>
          <a:noFill/>
          <a:ln>
            <a:noFill/>
          </a:ln>
        </p:spPr>
      </p:pic>
      <p:pic>
        <p:nvPicPr>
          <p:cNvPr id="373" name="Shape 373"/>
          <p:cNvPicPr preferRelativeResize="0"/>
          <p:nvPr/>
        </p:nvPicPr>
        <p:blipFill>
          <a:blip r:embed="rId5"/>
          <a:stretch>
            <a:fillRect/>
          </a:stretch>
        </p:blipFill>
        <p:spPr>
          <a:xfrm>
            <a:off x="4704300" y="3140139"/>
            <a:ext cx="501824" cy="968433"/>
          </a:xfrm>
          <a:prstGeom prst="rect">
            <a:avLst/>
          </a:prstGeom>
          <a:noFill/>
          <a:ln>
            <a:noFill/>
          </a:ln>
        </p:spPr>
      </p:pic>
      <p:pic>
        <p:nvPicPr>
          <p:cNvPr id="377" name="Shape 377"/>
          <p:cNvPicPr preferRelativeResize="0"/>
          <p:nvPr/>
        </p:nvPicPr>
        <p:blipFill>
          <a:blip r:embed="rId6"/>
          <a:stretch>
            <a:fillRect/>
          </a:stretch>
        </p:blipFill>
        <p:spPr>
          <a:xfrm>
            <a:off x="4713862" y="4201367"/>
            <a:ext cx="475180" cy="610400"/>
          </a:xfrm>
          <a:prstGeom prst="rect">
            <a:avLst/>
          </a:prstGeom>
          <a:noFill/>
          <a:ln>
            <a:noFill/>
          </a:ln>
        </p:spPr>
      </p:pic>
      <p:cxnSp>
        <p:nvCxnSpPr>
          <p:cNvPr id="378" name="Shape 378"/>
          <p:cNvCxnSpPr>
            <a:stCxn id="379" idx="3"/>
            <a:endCxn id="377" idx="1"/>
          </p:cNvCxnSpPr>
          <p:nvPr/>
        </p:nvCxnSpPr>
        <p:spPr>
          <a:xfrm>
            <a:off x="4478046" y="4506567"/>
            <a:ext cx="235831" cy="0"/>
          </a:xfrm>
          <a:prstGeom prst="straightConnector1">
            <a:avLst/>
          </a:prstGeom>
          <a:noFill/>
          <a:ln w="19050" cap="flat">
            <a:solidFill>
              <a:srgbClr val="980000"/>
            </a:solidFill>
            <a:prstDash val="solid"/>
            <a:round/>
            <a:headEnd type="none" w="lg" len="lg"/>
            <a:tailEnd type="none" w="lg" len="lg"/>
          </a:ln>
        </p:spPr>
      </p:cxnSp>
      <p:cxnSp>
        <p:nvCxnSpPr>
          <p:cNvPr id="380" name="Shape 380"/>
          <p:cNvCxnSpPr>
            <a:stCxn id="381" idx="3"/>
            <a:endCxn id="382" idx="1"/>
          </p:cNvCxnSpPr>
          <p:nvPr/>
        </p:nvCxnSpPr>
        <p:spPr>
          <a:xfrm>
            <a:off x="4491372" y="5459083"/>
            <a:ext cx="231337" cy="0"/>
          </a:xfrm>
          <a:prstGeom prst="straightConnector1">
            <a:avLst/>
          </a:prstGeom>
          <a:noFill/>
          <a:ln w="19050" cap="flat">
            <a:solidFill>
              <a:srgbClr val="980000"/>
            </a:solidFill>
            <a:prstDash val="solid"/>
            <a:round/>
            <a:headEnd type="none" w="lg" len="lg"/>
            <a:tailEnd type="none" w="lg" len="lg"/>
          </a:ln>
        </p:spPr>
      </p:cxnSp>
      <p:cxnSp>
        <p:nvCxnSpPr>
          <p:cNvPr id="383" name="Shape 383"/>
          <p:cNvCxnSpPr/>
          <p:nvPr/>
        </p:nvCxnSpPr>
        <p:spPr>
          <a:xfrm rot="10800000">
            <a:off x="2938930" y="4565699"/>
            <a:ext cx="1085099" cy="712400"/>
          </a:xfrm>
          <a:prstGeom prst="straightConnector1">
            <a:avLst/>
          </a:prstGeom>
          <a:noFill/>
          <a:ln w="19050" cap="flat">
            <a:solidFill>
              <a:schemeClr val="dk2"/>
            </a:solidFill>
            <a:prstDash val="solid"/>
            <a:round/>
            <a:headEnd type="none" w="lg" len="lg"/>
            <a:tailEnd type="none" w="lg" len="lg"/>
          </a:ln>
        </p:spPr>
      </p:cxnSp>
      <p:cxnSp>
        <p:nvCxnSpPr>
          <p:cNvPr id="384" name="Shape 384"/>
          <p:cNvCxnSpPr/>
          <p:nvPr/>
        </p:nvCxnSpPr>
        <p:spPr>
          <a:xfrm rot="10800000" flipH="1">
            <a:off x="2862622" y="5460049"/>
            <a:ext cx="1401299" cy="101599"/>
          </a:xfrm>
          <a:prstGeom prst="straightConnector1">
            <a:avLst/>
          </a:prstGeom>
          <a:noFill/>
          <a:ln w="19050" cap="flat">
            <a:solidFill>
              <a:schemeClr val="dk2"/>
            </a:solidFill>
            <a:prstDash val="solid"/>
            <a:round/>
            <a:headEnd type="none" w="lg" len="lg"/>
            <a:tailEnd type="none" w="lg" len="lg"/>
          </a:ln>
        </p:spPr>
      </p:cxnSp>
      <p:cxnSp>
        <p:nvCxnSpPr>
          <p:cNvPr id="385" name="Shape 385"/>
          <p:cNvCxnSpPr/>
          <p:nvPr/>
        </p:nvCxnSpPr>
        <p:spPr>
          <a:xfrm rot="10800000" flipH="1">
            <a:off x="3598722" y="5765299"/>
            <a:ext cx="490799" cy="174400"/>
          </a:xfrm>
          <a:prstGeom prst="straightConnector1">
            <a:avLst/>
          </a:prstGeom>
          <a:noFill/>
          <a:ln w="19050" cap="flat">
            <a:solidFill>
              <a:schemeClr val="dk2"/>
            </a:solidFill>
            <a:prstDash val="solid"/>
            <a:round/>
            <a:headEnd type="none" w="lg" len="lg"/>
            <a:tailEnd type="none" w="lg" len="lg"/>
          </a:ln>
        </p:spPr>
      </p:cxnSp>
      <p:cxnSp>
        <p:nvCxnSpPr>
          <p:cNvPr id="386" name="Shape 386"/>
          <p:cNvCxnSpPr/>
          <p:nvPr/>
        </p:nvCxnSpPr>
        <p:spPr>
          <a:xfrm rot="10800000">
            <a:off x="5120007" y="5692465"/>
            <a:ext cx="561599" cy="203600"/>
          </a:xfrm>
          <a:prstGeom prst="straightConnector1">
            <a:avLst/>
          </a:prstGeom>
          <a:noFill/>
          <a:ln w="19050" cap="flat">
            <a:solidFill>
              <a:schemeClr val="dk2"/>
            </a:solidFill>
            <a:prstDash val="solid"/>
            <a:round/>
            <a:headEnd type="none" w="lg" len="lg"/>
            <a:tailEnd type="none" w="lg" len="lg"/>
          </a:ln>
        </p:spPr>
      </p:cxnSp>
      <p:cxnSp>
        <p:nvCxnSpPr>
          <p:cNvPr id="387" name="Shape 387"/>
          <p:cNvCxnSpPr/>
          <p:nvPr/>
        </p:nvCxnSpPr>
        <p:spPr>
          <a:xfrm flipH="1">
            <a:off x="5103654" y="4652867"/>
            <a:ext cx="561599" cy="719600"/>
          </a:xfrm>
          <a:prstGeom prst="straightConnector1">
            <a:avLst/>
          </a:prstGeom>
          <a:noFill/>
          <a:ln w="19050" cap="flat">
            <a:solidFill>
              <a:schemeClr val="dk2"/>
            </a:solidFill>
            <a:prstDash val="solid"/>
            <a:round/>
            <a:headEnd type="none" w="lg" len="lg"/>
            <a:tailEnd type="none" w="lg" len="lg"/>
          </a:ln>
        </p:spPr>
      </p:cxnSp>
      <p:cxnSp>
        <p:nvCxnSpPr>
          <p:cNvPr id="388" name="Shape 388"/>
          <p:cNvCxnSpPr/>
          <p:nvPr/>
        </p:nvCxnSpPr>
        <p:spPr>
          <a:xfrm flipH="1">
            <a:off x="5027250" y="5321733"/>
            <a:ext cx="1488599" cy="283600"/>
          </a:xfrm>
          <a:prstGeom prst="straightConnector1">
            <a:avLst/>
          </a:prstGeom>
          <a:noFill/>
          <a:ln w="19050" cap="flat">
            <a:solidFill>
              <a:schemeClr val="dk2"/>
            </a:solidFill>
            <a:prstDash val="solid"/>
            <a:round/>
            <a:headEnd type="none" w="lg" len="lg"/>
            <a:tailEnd type="none" w="lg" len="lg"/>
          </a:ln>
        </p:spPr>
      </p:cxnSp>
      <p:cxnSp>
        <p:nvCxnSpPr>
          <p:cNvPr id="389" name="Shape 389"/>
          <p:cNvCxnSpPr>
            <a:endCxn id="382" idx="3"/>
          </p:cNvCxnSpPr>
          <p:nvPr/>
        </p:nvCxnSpPr>
        <p:spPr>
          <a:xfrm flipH="1">
            <a:off x="5224512" y="4587498"/>
            <a:ext cx="1291200" cy="871599"/>
          </a:xfrm>
          <a:prstGeom prst="straightConnector1">
            <a:avLst/>
          </a:prstGeom>
          <a:noFill/>
          <a:ln w="19050" cap="flat">
            <a:solidFill>
              <a:schemeClr val="dk2"/>
            </a:solidFill>
            <a:prstDash val="solid"/>
            <a:round/>
            <a:headEnd type="none" w="lg" len="lg"/>
            <a:tailEnd type="none" w="lg" len="lg"/>
          </a:ln>
        </p:spPr>
      </p:cxnSp>
      <p:cxnSp>
        <p:nvCxnSpPr>
          <p:cNvPr id="390" name="Shape 390"/>
          <p:cNvCxnSpPr/>
          <p:nvPr/>
        </p:nvCxnSpPr>
        <p:spPr>
          <a:xfrm rot="10800000" flipH="1">
            <a:off x="3691423" y="5859682"/>
            <a:ext cx="1177799" cy="159999"/>
          </a:xfrm>
          <a:prstGeom prst="straightConnector1">
            <a:avLst/>
          </a:prstGeom>
          <a:noFill/>
          <a:ln w="19050" cap="flat">
            <a:solidFill>
              <a:schemeClr val="dk2"/>
            </a:solidFill>
            <a:prstDash val="solid"/>
            <a:round/>
            <a:headEnd type="none" w="lg" len="lg"/>
            <a:tailEnd type="none" w="lg" len="lg"/>
          </a:ln>
        </p:spPr>
      </p:cxnSp>
      <p:cxnSp>
        <p:nvCxnSpPr>
          <p:cNvPr id="391" name="Shape 391"/>
          <p:cNvCxnSpPr/>
          <p:nvPr/>
        </p:nvCxnSpPr>
        <p:spPr>
          <a:xfrm>
            <a:off x="3042550" y="4427500"/>
            <a:ext cx="1766700" cy="712400"/>
          </a:xfrm>
          <a:prstGeom prst="straightConnector1">
            <a:avLst/>
          </a:prstGeom>
          <a:noFill/>
          <a:ln w="19050" cap="flat">
            <a:solidFill>
              <a:srgbClr val="000000"/>
            </a:solidFill>
            <a:prstDash val="solid"/>
            <a:round/>
            <a:headEnd type="none" w="lg" len="lg"/>
            <a:tailEnd type="none" w="lg" len="lg"/>
          </a:ln>
        </p:spPr>
      </p:cxnSp>
      <p:pic>
        <p:nvPicPr>
          <p:cNvPr id="382" name="Shape 382"/>
          <p:cNvPicPr preferRelativeResize="0"/>
          <p:nvPr/>
        </p:nvPicPr>
        <p:blipFill>
          <a:blip r:embed="rId5"/>
          <a:stretch>
            <a:fillRect/>
          </a:stretch>
        </p:blipFill>
        <p:spPr>
          <a:xfrm>
            <a:off x="4722687" y="4974882"/>
            <a:ext cx="501824" cy="968433"/>
          </a:xfrm>
          <a:prstGeom prst="rect">
            <a:avLst/>
          </a:prstGeom>
          <a:noFill/>
          <a:ln>
            <a:noFill/>
          </a:ln>
        </p:spPr>
      </p:pic>
      <p:pic>
        <p:nvPicPr>
          <p:cNvPr id="392" name="Shape 392"/>
          <p:cNvPicPr preferRelativeResize="0"/>
          <p:nvPr/>
        </p:nvPicPr>
        <p:blipFill>
          <a:blip r:embed="rId7"/>
          <a:stretch>
            <a:fillRect/>
          </a:stretch>
        </p:blipFill>
        <p:spPr>
          <a:xfrm>
            <a:off x="1384148" y="4981669"/>
            <a:ext cx="475175" cy="623667"/>
          </a:xfrm>
          <a:prstGeom prst="rect">
            <a:avLst/>
          </a:prstGeom>
          <a:noFill/>
          <a:ln>
            <a:noFill/>
          </a:ln>
        </p:spPr>
      </p:pic>
      <p:pic>
        <p:nvPicPr>
          <p:cNvPr id="393" name="Shape 393"/>
          <p:cNvPicPr preferRelativeResize="0"/>
          <p:nvPr/>
        </p:nvPicPr>
        <p:blipFill>
          <a:blip r:embed="rId7"/>
          <a:stretch>
            <a:fillRect/>
          </a:stretch>
        </p:blipFill>
        <p:spPr>
          <a:xfrm>
            <a:off x="1536547" y="5184869"/>
            <a:ext cx="475175" cy="623667"/>
          </a:xfrm>
          <a:prstGeom prst="rect">
            <a:avLst/>
          </a:prstGeom>
          <a:noFill/>
          <a:ln>
            <a:noFill/>
          </a:ln>
        </p:spPr>
      </p:pic>
      <p:cxnSp>
        <p:nvCxnSpPr>
          <p:cNvPr id="394" name="Shape 394"/>
          <p:cNvCxnSpPr/>
          <p:nvPr/>
        </p:nvCxnSpPr>
        <p:spPr>
          <a:xfrm rot="10800000" flipH="1">
            <a:off x="2022905" y="5605449"/>
            <a:ext cx="675899" cy="57999"/>
          </a:xfrm>
          <a:prstGeom prst="straightConnector1">
            <a:avLst/>
          </a:prstGeom>
          <a:noFill/>
          <a:ln w="19050" cap="flat">
            <a:solidFill>
              <a:schemeClr val="dk2"/>
            </a:solidFill>
            <a:prstDash val="solid"/>
            <a:round/>
            <a:headEnd type="none" w="lg" len="lg"/>
            <a:tailEnd type="none" w="lg" len="lg"/>
          </a:ln>
        </p:spPr>
      </p:cxnSp>
      <p:cxnSp>
        <p:nvCxnSpPr>
          <p:cNvPr id="395" name="Shape 395"/>
          <p:cNvCxnSpPr>
            <a:stCxn id="396" idx="0"/>
          </p:cNvCxnSpPr>
          <p:nvPr/>
        </p:nvCxnSpPr>
        <p:spPr>
          <a:xfrm>
            <a:off x="1926535" y="5388082"/>
            <a:ext cx="717899" cy="115599"/>
          </a:xfrm>
          <a:prstGeom prst="straightConnector1">
            <a:avLst/>
          </a:prstGeom>
          <a:noFill/>
          <a:ln w="19050" cap="flat">
            <a:solidFill>
              <a:schemeClr val="dk2"/>
            </a:solidFill>
            <a:prstDash val="solid"/>
            <a:round/>
            <a:headEnd type="none" w="lg" len="lg"/>
            <a:tailEnd type="none" w="lg" len="lg"/>
          </a:ln>
        </p:spPr>
      </p:cxnSp>
      <p:cxnSp>
        <p:nvCxnSpPr>
          <p:cNvPr id="397" name="Shape 397"/>
          <p:cNvCxnSpPr>
            <a:stCxn id="393" idx="0"/>
          </p:cNvCxnSpPr>
          <p:nvPr/>
        </p:nvCxnSpPr>
        <p:spPr>
          <a:xfrm>
            <a:off x="1774135" y="5184867"/>
            <a:ext cx="924899" cy="246000"/>
          </a:xfrm>
          <a:prstGeom prst="straightConnector1">
            <a:avLst/>
          </a:prstGeom>
          <a:noFill/>
          <a:ln w="19050" cap="flat">
            <a:solidFill>
              <a:schemeClr val="dk2"/>
            </a:solidFill>
            <a:prstDash val="solid"/>
            <a:round/>
            <a:headEnd type="none" w="lg" len="lg"/>
            <a:tailEnd type="none" w="lg" len="lg"/>
          </a:ln>
        </p:spPr>
      </p:cxnSp>
      <p:pic>
        <p:nvPicPr>
          <p:cNvPr id="398" name="Shape 398"/>
          <p:cNvPicPr preferRelativeResize="0"/>
          <p:nvPr/>
        </p:nvPicPr>
        <p:blipFill>
          <a:blip r:embed="rId8"/>
          <a:stretch>
            <a:fillRect/>
          </a:stretch>
        </p:blipFill>
        <p:spPr>
          <a:xfrm>
            <a:off x="2541598" y="5277649"/>
            <a:ext cx="608309" cy="610399"/>
          </a:xfrm>
          <a:prstGeom prst="rect">
            <a:avLst/>
          </a:prstGeom>
          <a:noFill/>
          <a:ln>
            <a:noFill/>
          </a:ln>
        </p:spPr>
      </p:pic>
      <p:pic>
        <p:nvPicPr>
          <p:cNvPr id="396" name="Shape 396"/>
          <p:cNvPicPr preferRelativeResize="0"/>
          <p:nvPr/>
        </p:nvPicPr>
        <p:blipFill>
          <a:blip r:embed="rId7"/>
          <a:stretch>
            <a:fillRect/>
          </a:stretch>
        </p:blipFill>
        <p:spPr>
          <a:xfrm>
            <a:off x="1688940" y="5388069"/>
            <a:ext cx="475175" cy="623667"/>
          </a:xfrm>
          <a:prstGeom prst="rect">
            <a:avLst/>
          </a:prstGeom>
          <a:noFill/>
          <a:ln>
            <a:noFill/>
          </a:ln>
        </p:spPr>
      </p:pic>
      <p:cxnSp>
        <p:nvCxnSpPr>
          <p:cNvPr id="399" name="Shape 399"/>
          <p:cNvCxnSpPr/>
          <p:nvPr/>
        </p:nvCxnSpPr>
        <p:spPr>
          <a:xfrm flipH="1">
            <a:off x="6641174" y="4558382"/>
            <a:ext cx="768900" cy="7199"/>
          </a:xfrm>
          <a:prstGeom prst="straightConnector1">
            <a:avLst/>
          </a:prstGeom>
          <a:noFill/>
          <a:ln w="19050" cap="flat">
            <a:solidFill>
              <a:schemeClr val="dk2"/>
            </a:solidFill>
            <a:prstDash val="solid"/>
            <a:round/>
            <a:headEnd type="none" w="lg" len="lg"/>
            <a:tailEnd type="none" w="lg" len="lg"/>
          </a:ln>
        </p:spPr>
      </p:cxnSp>
      <p:cxnSp>
        <p:nvCxnSpPr>
          <p:cNvPr id="400" name="Shape 400"/>
          <p:cNvCxnSpPr/>
          <p:nvPr/>
        </p:nvCxnSpPr>
        <p:spPr>
          <a:xfrm flipH="1">
            <a:off x="6701299" y="4173082"/>
            <a:ext cx="534300" cy="225199"/>
          </a:xfrm>
          <a:prstGeom prst="straightConnector1">
            <a:avLst/>
          </a:prstGeom>
          <a:noFill/>
          <a:ln w="19050" cap="flat">
            <a:solidFill>
              <a:schemeClr val="dk2"/>
            </a:solidFill>
            <a:prstDash val="solid"/>
            <a:round/>
            <a:headEnd type="none" w="lg" len="lg"/>
            <a:tailEnd type="none" w="lg" len="lg"/>
          </a:ln>
        </p:spPr>
      </p:cxnSp>
      <p:pic>
        <p:nvPicPr>
          <p:cNvPr id="401" name="Shape 401"/>
          <p:cNvPicPr preferRelativeResize="0"/>
          <p:nvPr/>
        </p:nvPicPr>
        <p:blipFill>
          <a:blip r:embed="rId7"/>
          <a:stretch>
            <a:fillRect/>
          </a:stretch>
        </p:blipFill>
        <p:spPr>
          <a:xfrm>
            <a:off x="7081225" y="3942033"/>
            <a:ext cx="475175" cy="623667"/>
          </a:xfrm>
          <a:prstGeom prst="rect">
            <a:avLst/>
          </a:prstGeom>
          <a:noFill/>
          <a:ln>
            <a:noFill/>
          </a:ln>
        </p:spPr>
      </p:pic>
      <p:pic>
        <p:nvPicPr>
          <p:cNvPr id="402" name="Shape 402"/>
          <p:cNvPicPr preferRelativeResize="0"/>
          <p:nvPr/>
        </p:nvPicPr>
        <p:blipFill>
          <a:blip r:embed="rId7"/>
          <a:stretch>
            <a:fillRect/>
          </a:stretch>
        </p:blipFill>
        <p:spPr>
          <a:xfrm>
            <a:off x="7262198" y="4147569"/>
            <a:ext cx="475175" cy="623667"/>
          </a:xfrm>
          <a:prstGeom prst="rect">
            <a:avLst/>
          </a:prstGeom>
          <a:noFill/>
          <a:ln>
            <a:noFill/>
          </a:ln>
        </p:spPr>
      </p:pic>
      <p:pic>
        <p:nvPicPr>
          <p:cNvPr id="403" name="Shape 403"/>
          <p:cNvPicPr preferRelativeResize="0"/>
          <p:nvPr/>
        </p:nvPicPr>
        <p:blipFill>
          <a:blip r:embed="rId8"/>
          <a:stretch>
            <a:fillRect/>
          </a:stretch>
        </p:blipFill>
        <p:spPr>
          <a:xfrm>
            <a:off x="6268285" y="4252431"/>
            <a:ext cx="608309" cy="610399"/>
          </a:xfrm>
          <a:prstGeom prst="rect">
            <a:avLst/>
          </a:prstGeom>
          <a:noFill/>
          <a:ln>
            <a:noFill/>
          </a:ln>
        </p:spPr>
      </p:pic>
      <p:pic>
        <p:nvPicPr>
          <p:cNvPr id="404" name="Shape 404"/>
          <p:cNvPicPr preferRelativeResize="0"/>
          <p:nvPr/>
        </p:nvPicPr>
        <p:blipFill>
          <a:blip r:embed="rId3"/>
          <a:stretch>
            <a:fillRect/>
          </a:stretch>
        </p:blipFill>
        <p:spPr>
          <a:xfrm>
            <a:off x="6637700" y="2617667"/>
            <a:ext cx="609600" cy="812800"/>
          </a:xfrm>
          <a:prstGeom prst="rect">
            <a:avLst/>
          </a:prstGeom>
          <a:noFill/>
          <a:ln>
            <a:noFill/>
          </a:ln>
        </p:spPr>
      </p:pic>
      <p:pic>
        <p:nvPicPr>
          <p:cNvPr id="405" name="Shape 405"/>
          <p:cNvPicPr preferRelativeResize="0"/>
          <p:nvPr/>
        </p:nvPicPr>
        <p:blipFill>
          <a:blip r:embed="rId3"/>
          <a:stretch>
            <a:fillRect/>
          </a:stretch>
        </p:blipFill>
        <p:spPr>
          <a:xfrm>
            <a:off x="6876575" y="2826567"/>
            <a:ext cx="609600" cy="812800"/>
          </a:xfrm>
          <a:prstGeom prst="rect">
            <a:avLst/>
          </a:prstGeom>
          <a:noFill/>
          <a:ln>
            <a:noFill/>
          </a:ln>
        </p:spPr>
      </p:pic>
      <p:cxnSp>
        <p:nvCxnSpPr>
          <p:cNvPr id="406" name="Shape 406"/>
          <p:cNvCxnSpPr>
            <a:endCxn id="405" idx="1"/>
          </p:cNvCxnSpPr>
          <p:nvPr/>
        </p:nvCxnSpPr>
        <p:spPr>
          <a:xfrm rot="10800000" flipH="1">
            <a:off x="4973698" y="3232982"/>
            <a:ext cx="1902899" cy="1741999"/>
          </a:xfrm>
          <a:prstGeom prst="straightConnector1">
            <a:avLst/>
          </a:prstGeom>
          <a:noFill/>
          <a:ln w="28575" cap="flat">
            <a:solidFill>
              <a:srgbClr val="00FFFF"/>
            </a:solidFill>
            <a:prstDash val="dot"/>
            <a:round/>
            <a:headEnd type="none" w="lg" len="lg"/>
            <a:tailEnd type="none" w="lg" len="lg"/>
          </a:ln>
        </p:spPr>
      </p:cxnSp>
      <p:cxnSp>
        <p:nvCxnSpPr>
          <p:cNvPr id="408" name="Shape 408"/>
          <p:cNvCxnSpPr>
            <a:endCxn id="405" idx="1"/>
          </p:cNvCxnSpPr>
          <p:nvPr/>
        </p:nvCxnSpPr>
        <p:spPr>
          <a:xfrm rot="10800000" flipH="1">
            <a:off x="4248875" y="3232982"/>
            <a:ext cx="2627699" cy="1690799"/>
          </a:xfrm>
          <a:prstGeom prst="straightConnector1">
            <a:avLst/>
          </a:prstGeom>
          <a:noFill/>
          <a:ln w="28575" cap="flat">
            <a:solidFill>
              <a:srgbClr val="00FFFF"/>
            </a:solidFill>
            <a:prstDash val="dot"/>
            <a:round/>
            <a:headEnd type="none" w="lg" len="lg"/>
            <a:tailEnd type="none" w="lg" len="lg"/>
          </a:ln>
        </p:spPr>
      </p:cxnSp>
      <p:sp>
        <p:nvSpPr>
          <p:cNvPr id="409" name="Shape 409"/>
          <p:cNvSpPr txBox="1"/>
          <p:nvPr/>
        </p:nvSpPr>
        <p:spPr>
          <a:xfrm>
            <a:off x="7195725" y="2321500"/>
            <a:ext cx="1717800" cy="609600"/>
          </a:xfrm>
          <a:prstGeom prst="rect">
            <a:avLst/>
          </a:prstGeom>
          <a:noFill/>
          <a:ln>
            <a:noFill/>
          </a:ln>
        </p:spPr>
        <p:txBody>
          <a:bodyPr lIns="91425" tIns="91425" rIns="91425" bIns="91425" anchor="t" anchorCtr="0">
            <a:noAutofit/>
          </a:bodyPr>
          <a:lstStyle/>
          <a:p>
            <a:pPr lvl="0" rtl="0">
              <a:spcBef>
                <a:spcPts val="0"/>
              </a:spcBef>
              <a:buNone/>
            </a:pPr>
            <a:r>
              <a:rPr lang="en" sz="1100"/>
              <a:t>IDS, Flow,</a:t>
            </a:r>
          </a:p>
          <a:p>
            <a:pPr lvl="0" rtl="0">
              <a:spcBef>
                <a:spcPts val="0"/>
              </a:spcBef>
              <a:buNone/>
            </a:pPr>
            <a:r>
              <a:rPr lang="en" sz="1100"/>
              <a:t>Security data collectors</a:t>
            </a:r>
          </a:p>
        </p:txBody>
      </p:sp>
      <p:cxnSp>
        <p:nvCxnSpPr>
          <p:cNvPr id="410" name="Shape 410"/>
          <p:cNvCxnSpPr/>
          <p:nvPr/>
        </p:nvCxnSpPr>
        <p:spPr>
          <a:xfrm rot="10800000" flipH="1">
            <a:off x="6663287" y="5281282"/>
            <a:ext cx="771299" cy="97199"/>
          </a:xfrm>
          <a:prstGeom prst="straightConnector1">
            <a:avLst/>
          </a:prstGeom>
          <a:noFill/>
          <a:ln w="19050" cap="flat">
            <a:solidFill>
              <a:schemeClr val="dk2"/>
            </a:solidFill>
            <a:prstDash val="solid"/>
            <a:round/>
            <a:headEnd type="none" w="lg" len="lg"/>
            <a:tailEnd type="none" w="lg" len="lg"/>
          </a:ln>
        </p:spPr>
      </p:cxnSp>
      <p:pic>
        <p:nvPicPr>
          <p:cNvPr id="411" name="Shape 411"/>
          <p:cNvPicPr preferRelativeResize="0"/>
          <p:nvPr/>
        </p:nvPicPr>
        <p:blipFill>
          <a:blip r:embed="rId8"/>
          <a:stretch>
            <a:fillRect/>
          </a:stretch>
        </p:blipFill>
        <p:spPr>
          <a:xfrm>
            <a:off x="6268285" y="5053682"/>
            <a:ext cx="608309" cy="610399"/>
          </a:xfrm>
          <a:prstGeom prst="rect">
            <a:avLst/>
          </a:prstGeom>
          <a:noFill/>
          <a:ln>
            <a:noFill/>
          </a:ln>
        </p:spPr>
      </p:pic>
      <p:cxnSp>
        <p:nvCxnSpPr>
          <p:cNvPr id="412" name="Shape 412"/>
          <p:cNvCxnSpPr>
            <a:endCxn id="413" idx="0"/>
          </p:cNvCxnSpPr>
          <p:nvPr/>
        </p:nvCxnSpPr>
        <p:spPr>
          <a:xfrm rot="10800000" flipH="1">
            <a:off x="7656410" y="4968782"/>
            <a:ext cx="728699" cy="255199"/>
          </a:xfrm>
          <a:prstGeom prst="straightConnector1">
            <a:avLst/>
          </a:prstGeom>
          <a:noFill/>
          <a:ln w="19050" cap="flat">
            <a:solidFill>
              <a:schemeClr val="dk2"/>
            </a:solidFill>
            <a:prstDash val="solid"/>
            <a:round/>
            <a:headEnd type="none" w="lg" len="lg"/>
            <a:tailEnd type="none" w="lg" len="lg"/>
          </a:ln>
        </p:spPr>
      </p:cxnSp>
      <p:cxnSp>
        <p:nvCxnSpPr>
          <p:cNvPr id="414" name="Shape 414"/>
          <p:cNvCxnSpPr/>
          <p:nvPr/>
        </p:nvCxnSpPr>
        <p:spPr>
          <a:xfrm rot="10800000" flipH="1">
            <a:off x="7810225" y="5275082"/>
            <a:ext cx="455400" cy="59999"/>
          </a:xfrm>
          <a:prstGeom prst="straightConnector1">
            <a:avLst/>
          </a:prstGeom>
          <a:noFill/>
          <a:ln w="19050" cap="flat">
            <a:solidFill>
              <a:schemeClr val="dk2"/>
            </a:solidFill>
            <a:prstDash val="solid"/>
            <a:round/>
            <a:headEnd type="none" w="lg" len="lg"/>
            <a:tailEnd type="none" w="lg" len="lg"/>
          </a:ln>
        </p:spPr>
      </p:cxnSp>
      <p:cxnSp>
        <p:nvCxnSpPr>
          <p:cNvPr id="415" name="Shape 415"/>
          <p:cNvCxnSpPr/>
          <p:nvPr/>
        </p:nvCxnSpPr>
        <p:spPr>
          <a:xfrm>
            <a:off x="7778025" y="5352216"/>
            <a:ext cx="763200" cy="170800"/>
          </a:xfrm>
          <a:prstGeom prst="straightConnector1">
            <a:avLst/>
          </a:prstGeom>
          <a:noFill/>
          <a:ln w="19050" cap="flat">
            <a:solidFill>
              <a:schemeClr val="dk2"/>
            </a:solidFill>
            <a:prstDash val="solid"/>
            <a:round/>
            <a:headEnd type="none" w="lg" len="lg"/>
            <a:tailEnd type="none" w="lg" len="lg"/>
          </a:ln>
        </p:spPr>
      </p:cxnSp>
      <p:cxnSp>
        <p:nvCxnSpPr>
          <p:cNvPr id="416" name="Shape 416"/>
          <p:cNvCxnSpPr/>
          <p:nvPr/>
        </p:nvCxnSpPr>
        <p:spPr>
          <a:xfrm>
            <a:off x="7643500" y="5335067"/>
            <a:ext cx="955500" cy="444400"/>
          </a:xfrm>
          <a:prstGeom prst="straightConnector1">
            <a:avLst/>
          </a:prstGeom>
          <a:noFill/>
          <a:ln w="19050" cap="flat">
            <a:solidFill>
              <a:schemeClr val="dk2"/>
            </a:solidFill>
            <a:prstDash val="solid"/>
            <a:round/>
            <a:headEnd type="none" w="lg" len="lg"/>
            <a:tailEnd type="none" w="lg" len="lg"/>
          </a:ln>
        </p:spPr>
      </p:cxnSp>
      <p:pic>
        <p:nvPicPr>
          <p:cNvPr id="417" name="Shape 417"/>
          <p:cNvPicPr preferRelativeResize="0"/>
          <p:nvPr/>
        </p:nvPicPr>
        <p:blipFill>
          <a:blip r:embed="rId7"/>
          <a:stretch>
            <a:fillRect/>
          </a:stretch>
        </p:blipFill>
        <p:spPr>
          <a:xfrm>
            <a:off x="8011936" y="4757668"/>
            <a:ext cx="475175" cy="623667"/>
          </a:xfrm>
          <a:prstGeom prst="rect">
            <a:avLst/>
          </a:prstGeom>
          <a:noFill/>
          <a:ln>
            <a:noFill/>
          </a:ln>
        </p:spPr>
      </p:pic>
      <p:pic>
        <p:nvPicPr>
          <p:cNvPr id="413" name="Shape 413"/>
          <p:cNvPicPr preferRelativeResize="0"/>
          <p:nvPr/>
        </p:nvPicPr>
        <p:blipFill>
          <a:blip r:embed="rId7"/>
          <a:stretch>
            <a:fillRect/>
          </a:stretch>
        </p:blipFill>
        <p:spPr>
          <a:xfrm>
            <a:off x="8147510" y="4968769"/>
            <a:ext cx="475175" cy="623667"/>
          </a:xfrm>
          <a:prstGeom prst="rect">
            <a:avLst/>
          </a:prstGeom>
          <a:noFill/>
          <a:ln>
            <a:noFill/>
          </a:ln>
        </p:spPr>
      </p:pic>
      <p:pic>
        <p:nvPicPr>
          <p:cNvPr id="418" name="Shape 418"/>
          <p:cNvPicPr preferRelativeResize="0"/>
          <p:nvPr/>
        </p:nvPicPr>
        <p:blipFill>
          <a:blip r:embed="rId7"/>
          <a:stretch>
            <a:fillRect/>
          </a:stretch>
        </p:blipFill>
        <p:spPr>
          <a:xfrm>
            <a:off x="8266598" y="5151685"/>
            <a:ext cx="475175" cy="623667"/>
          </a:xfrm>
          <a:prstGeom prst="rect">
            <a:avLst/>
          </a:prstGeom>
          <a:noFill/>
          <a:ln>
            <a:noFill/>
          </a:ln>
        </p:spPr>
      </p:pic>
      <p:pic>
        <p:nvPicPr>
          <p:cNvPr id="419" name="Shape 419"/>
          <p:cNvPicPr preferRelativeResize="0"/>
          <p:nvPr/>
        </p:nvPicPr>
        <p:blipFill>
          <a:blip r:embed="rId7"/>
          <a:stretch>
            <a:fillRect/>
          </a:stretch>
        </p:blipFill>
        <p:spPr>
          <a:xfrm>
            <a:off x="8432648" y="5336385"/>
            <a:ext cx="475175" cy="623667"/>
          </a:xfrm>
          <a:prstGeom prst="rect">
            <a:avLst/>
          </a:prstGeom>
          <a:noFill/>
          <a:ln>
            <a:noFill/>
          </a:ln>
        </p:spPr>
      </p:pic>
      <p:pic>
        <p:nvPicPr>
          <p:cNvPr id="420" name="Shape 420"/>
          <p:cNvPicPr preferRelativeResize="0"/>
          <p:nvPr/>
        </p:nvPicPr>
        <p:blipFill>
          <a:blip r:embed="rId8"/>
          <a:stretch>
            <a:fillRect/>
          </a:stretch>
        </p:blipFill>
        <p:spPr>
          <a:xfrm>
            <a:off x="7350451" y="4975415"/>
            <a:ext cx="608309" cy="610399"/>
          </a:xfrm>
          <a:prstGeom prst="rect">
            <a:avLst/>
          </a:prstGeom>
          <a:noFill/>
          <a:ln>
            <a:noFill/>
          </a:ln>
        </p:spPr>
      </p:pic>
      <p:cxnSp>
        <p:nvCxnSpPr>
          <p:cNvPr id="421" name="Shape 421"/>
          <p:cNvCxnSpPr/>
          <p:nvPr/>
        </p:nvCxnSpPr>
        <p:spPr>
          <a:xfrm>
            <a:off x="5706975" y="5882267"/>
            <a:ext cx="705300" cy="76800"/>
          </a:xfrm>
          <a:prstGeom prst="straightConnector1">
            <a:avLst/>
          </a:prstGeom>
          <a:noFill/>
          <a:ln w="19050" cap="flat">
            <a:solidFill>
              <a:schemeClr val="dk2"/>
            </a:solidFill>
            <a:prstDash val="solid"/>
            <a:round/>
            <a:headEnd type="none" w="lg" len="lg"/>
            <a:tailEnd type="none" w="lg" len="lg"/>
          </a:ln>
        </p:spPr>
      </p:cxnSp>
      <p:cxnSp>
        <p:nvCxnSpPr>
          <p:cNvPr id="422" name="Shape 422"/>
          <p:cNvCxnSpPr/>
          <p:nvPr/>
        </p:nvCxnSpPr>
        <p:spPr>
          <a:xfrm>
            <a:off x="5777543" y="6061800"/>
            <a:ext cx="929699" cy="68400"/>
          </a:xfrm>
          <a:prstGeom prst="straightConnector1">
            <a:avLst/>
          </a:prstGeom>
          <a:noFill/>
          <a:ln w="19050" cap="flat">
            <a:solidFill>
              <a:schemeClr val="dk2"/>
            </a:solidFill>
            <a:prstDash val="solid"/>
            <a:round/>
            <a:headEnd type="none" w="lg" len="lg"/>
            <a:tailEnd type="none" w="lg" len="lg"/>
          </a:ln>
        </p:spPr>
      </p:cxnSp>
      <p:pic>
        <p:nvPicPr>
          <p:cNvPr id="423" name="Shape 423"/>
          <p:cNvPicPr preferRelativeResize="0"/>
          <p:nvPr/>
        </p:nvPicPr>
        <p:blipFill>
          <a:blip r:embed="rId7"/>
          <a:stretch>
            <a:fillRect/>
          </a:stretch>
        </p:blipFill>
        <p:spPr>
          <a:xfrm>
            <a:off x="6507960" y="5684749"/>
            <a:ext cx="475175" cy="623667"/>
          </a:xfrm>
          <a:prstGeom prst="rect">
            <a:avLst/>
          </a:prstGeom>
          <a:noFill/>
          <a:ln>
            <a:noFill/>
          </a:ln>
        </p:spPr>
      </p:pic>
      <p:pic>
        <p:nvPicPr>
          <p:cNvPr id="424" name="Shape 424"/>
          <p:cNvPicPr preferRelativeResize="0"/>
          <p:nvPr/>
        </p:nvPicPr>
        <p:blipFill>
          <a:blip r:embed="rId7"/>
          <a:stretch>
            <a:fillRect/>
          </a:stretch>
        </p:blipFill>
        <p:spPr>
          <a:xfrm>
            <a:off x="6255546" y="5787733"/>
            <a:ext cx="475175" cy="623667"/>
          </a:xfrm>
          <a:prstGeom prst="rect">
            <a:avLst/>
          </a:prstGeom>
          <a:noFill/>
          <a:ln>
            <a:noFill/>
          </a:ln>
        </p:spPr>
      </p:pic>
      <p:pic>
        <p:nvPicPr>
          <p:cNvPr id="425" name="Shape 425"/>
          <p:cNvPicPr preferRelativeResize="0"/>
          <p:nvPr/>
        </p:nvPicPr>
        <p:blipFill>
          <a:blip r:embed="rId8"/>
          <a:stretch>
            <a:fillRect/>
          </a:stretch>
        </p:blipFill>
        <p:spPr>
          <a:xfrm>
            <a:off x="5368076" y="5664065"/>
            <a:ext cx="608309" cy="610399"/>
          </a:xfrm>
          <a:prstGeom prst="rect">
            <a:avLst/>
          </a:prstGeom>
          <a:noFill/>
          <a:ln>
            <a:noFill/>
          </a:ln>
        </p:spPr>
      </p:pic>
      <p:cxnSp>
        <p:nvCxnSpPr>
          <p:cNvPr id="426" name="Shape 426"/>
          <p:cNvCxnSpPr/>
          <p:nvPr/>
        </p:nvCxnSpPr>
        <p:spPr>
          <a:xfrm flipH="1">
            <a:off x="5841741" y="3881600"/>
            <a:ext cx="775799" cy="760800"/>
          </a:xfrm>
          <a:prstGeom prst="straightConnector1">
            <a:avLst/>
          </a:prstGeom>
          <a:noFill/>
          <a:ln w="19050" cap="flat">
            <a:solidFill>
              <a:schemeClr val="dk2"/>
            </a:solidFill>
            <a:prstDash val="solid"/>
            <a:round/>
            <a:headEnd type="none" w="lg" len="lg"/>
            <a:tailEnd type="none" w="lg" len="lg"/>
          </a:ln>
        </p:spPr>
      </p:cxnSp>
      <p:pic>
        <p:nvPicPr>
          <p:cNvPr id="427" name="Shape 427"/>
          <p:cNvPicPr preferRelativeResize="0"/>
          <p:nvPr/>
        </p:nvPicPr>
        <p:blipFill>
          <a:blip r:embed="rId8"/>
          <a:stretch>
            <a:fillRect/>
          </a:stretch>
        </p:blipFill>
        <p:spPr>
          <a:xfrm>
            <a:off x="5368076" y="4443282"/>
            <a:ext cx="608309" cy="610399"/>
          </a:xfrm>
          <a:prstGeom prst="rect">
            <a:avLst/>
          </a:prstGeom>
          <a:noFill/>
          <a:ln>
            <a:noFill/>
          </a:ln>
        </p:spPr>
      </p:pic>
      <p:pic>
        <p:nvPicPr>
          <p:cNvPr id="428" name="Shape 428"/>
          <p:cNvPicPr preferRelativeResize="0"/>
          <p:nvPr/>
        </p:nvPicPr>
        <p:blipFill>
          <a:blip r:embed="rId7"/>
          <a:stretch>
            <a:fillRect/>
          </a:stretch>
        </p:blipFill>
        <p:spPr>
          <a:xfrm>
            <a:off x="6443230" y="3550733"/>
            <a:ext cx="475175" cy="623667"/>
          </a:xfrm>
          <a:prstGeom prst="rect">
            <a:avLst/>
          </a:prstGeom>
          <a:noFill/>
          <a:ln>
            <a:noFill/>
          </a:ln>
        </p:spPr>
      </p:pic>
      <p:cxnSp>
        <p:nvCxnSpPr>
          <p:cNvPr id="429" name="Shape 429"/>
          <p:cNvCxnSpPr/>
          <p:nvPr/>
        </p:nvCxnSpPr>
        <p:spPr>
          <a:xfrm rot="10800000" flipH="1">
            <a:off x="1827525" y="4343432"/>
            <a:ext cx="352800" cy="282000"/>
          </a:xfrm>
          <a:prstGeom prst="straightConnector1">
            <a:avLst/>
          </a:prstGeom>
          <a:noFill/>
          <a:ln w="19050" cap="flat">
            <a:solidFill>
              <a:schemeClr val="dk2"/>
            </a:solidFill>
            <a:prstDash val="solid"/>
            <a:round/>
            <a:headEnd type="none" w="lg" len="lg"/>
            <a:tailEnd type="none" w="lg" len="lg"/>
          </a:ln>
        </p:spPr>
      </p:cxnSp>
      <p:cxnSp>
        <p:nvCxnSpPr>
          <p:cNvPr id="430" name="Shape 430"/>
          <p:cNvCxnSpPr/>
          <p:nvPr/>
        </p:nvCxnSpPr>
        <p:spPr>
          <a:xfrm>
            <a:off x="2404625" y="4146649"/>
            <a:ext cx="423300" cy="256399"/>
          </a:xfrm>
          <a:prstGeom prst="straightConnector1">
            <a:avLst/>
          </a:prstGeom>
          <a:noFill/>
          <a:ln w="19050" cap="flat">
            <a:solidFill>
              <a:schemeClr val="dk2"/>
            </a:solidFill>
            <a:prstDash val="solid"/>
            <a:round/>
            <a:headEnd type="none" w="lg" len="lg"/>
            <a:tailEnd type="none" w="lg" len="lg"/>
          </a:ln>
        </p:spPr>
      </p:cxnSp>
      <p:cxnSp>
        <p:nvCxnSpPr>
          <p:cNvPr id="431" name="Shape 431"/>
          <p:cNvCxnSpPr/>
          <p:nvPr/>
        </p:nvCxnSpPr>
        <p:spPr>
          <a:xfrm rot="10800000" flipH="1">
            <a:off x="1680025" y="4275115"/>
            <a:ext cx="436200" cy="102399"/>
          </a:xfrm>
          <a:prstGeom prst="straightConnector1">
            <a:avLst/>
          </a:prstGeom>
          <a:noFill/>
          <a:ln w="19050" cap="flat">
            <a:solidFill>
              <a:schemeClr val="dk2"/>
            </a:solidFill>
            <a:prstDash val="solid"/>
            <a:round/>
            <a:headEnd type="none" w="lg" len="lg"/>
            <a:tailEnd type="none" w="lg" len="lg"/>
          </a:ln>
        </p:spPr>
      </p:cxnSp>
      <p:cxnSp>
        <p:nvCxnSpPr>
          <p:cNvPr id="432" name="Shape 432"/>
          <p:cNvCxnSpPr>
            <a:stCxn id="433" idx="0"/>
          </p:cNvCxnSpPr>
          <p:nvPr/>
        </p:nvCxnSpPr>
        <p:spPr>
          <a:xfrm rot="10800000" flipH="1">
            <a:off x="1674287" y="4138183"/>
            <a:ext cx="499500" cy="107600"/>
          </a:xfrm>
          <a:prstGeom prst="straightConnector1">
            <a:avLst/>
          </a:prstGeom>
          <a:noFill/>
          <a:ln w="19050" cap="flat">
            <a:solidFill>
              <a:schemeClr val="dk2"/>
            </a:solidFill>
            <a:prstDash val="solid"/>
            <a:round/>
            <a:headEnd type="none" w="lg" len="lg"/>
            <a:tailEnd type="none" w="lg" len="lg"/>
          </a:ln>
        </p:spPr>
      </p:cxnSp>
      <p:cxnSp>
        <p:nvCxnSpPr>
          <p:cNvPr id="434" name="Shape 434"/>
          <p:cNvCxnSpPr>
            <a:stCxn id="435" idx="0"/>
          </p:cNvCxnSpPr>
          <p:nvPr/>
        </p:nvCxnSpPr>
        <p:spPr>
          <a:xfrm>
            <a:off x="1541987" y="4030633"/>
            <a:ext cx="631800" cy="39200"/>
          </a:xfrm>
          <a:prstGeom prst="straightConnector1">
            <a:avLst/>
          </a:prstGeom>
          <a:noFill/>
          <a:ln w="19050" cap="flat">
            <a:solidFill>
              <a:schemeClr val="dk2"/>
            </a:solidFill>
            <a:prstDash val="solid"/>
            <a:round/>
            <a:headEnd type="none" w="lg" len="lg"/>
            <a:tailEnd type="none" w="lg" len="lg"/>
          </a:ln>
        </p:spPr>
      </p:cxnSp>
      <p:pic>
        <p:nvPicPr>
          <p:cNvPr id="436" name="Shape 436"/>
          <p:cNvPicPr preferRelativeResize="0"/>
          <p:nvPr/>
        </p:nvPicPr>
        <p:blipFill>
          <a:blip r:embed="rId8"/>
          <a:stretch>
            <a:fillRect/>
          </a:stretch>
        </p:blipFill>
        <p:spPr>
          <a:xfrm>
            <a:off x="1975848" y="3942049"/>
            <a:ext cx="608309" cy="610399"/>
          </a:xfrm>
          <a:prstGeom prst="rect">
            <a:avLst/>
          </a:prstGeom>
          <a:noFill/>
          <a:ln>
            <a:noFill/>
          </a:ln>
        </p:spPr>
      </p:pic>
      <p:pic>
        <p:nvPicPr>
          <p:cNvPr id="437" name="Shape 437"/>
          <p:cNvPicPr preferRelativeResize="0"/>
          <p:nvPr/>
        </p:nvPicPr>
        <p:blipFill>
          <a:blip r:embed="rId7"/>
          <a:stretch>
            <a:fillRect/>
          </a:stretch>
        </p:blipFill>
        <p:spPr>
          <a:xfrm>
            <a:off x="1168848" y="3819533"/>
            <a:ext cx="475175" cy="623667"/>
          </a:xfrm>
          <a:prstGeom prst="rect">
            <a:avLst/>
          </a:prstGeom>
          <a:noFill/>
          <a:ln>
            <a:noFill/>
          </a:ln>
        </p:spPr>
      </p:pic>
      <p:pic>
        <p:nvPicPr>
          <p:cNvPr id="435" name="Shape 435"/>
          <p:cNvPicPr preferRelativeResize="0"/>
          <p:nvPr/>
        </p:nvPicPr>
        <p:blipFill>
          <a:blip r:embed="rId7"/>
          <a:stretch>
            <a:fillRect/>
          </a:stretch>
        </p:blipFill>
        <p:spPr>
          <a:xfrm>
            <a:off x="1304412" y="4030633"/>
            <a:ext cx="475175" cy="623667"/>
          </a:xfrm>
          <a:prstGeom prst="rect">
            <a:avLst/>
          </a:prstGeom>
          <a:noFill/>
          <a:ln>
            <a:noFill/>
          </a:ln>
        </p:spPr>
      </p:pic>
      <p:pic>
        <p:nvPicPr>
          <p:cNvPr id="433" name="Shape 433"/>
          <p:cNvPicPr preferRelativeResize="0"/>
          <p:nvPr/>
        </p:nvPicPr>
        <p:blipFill>
          <a:blip r:embed="rId7"/>
          <a:stretch>
            <a:fillRect/>
          </a:stretch>
        </p:blipFill>
        <p:spPr>
          <a:xfrm>
            <a:off x="1436713" y="4245785"/>
            <a:ext cx="475175" cy="623667"/>
          </a:xfrm>
          <a:prstGeom prst="rect">
            <a:avLst/>
          </a:prstGeom>
          <a:noFill/>
          <a:ln>
            <a:noFill/>
          </a:ln>
        </p:spPr>
      </p:pic>
      <p:pic>
        <p:nvPicPr>
          <p:cNvPr id="438" name="Shape 438"/>
          <p:cNvPicPr preferRelativeResize="0"/>
          <p:nvPr/>
        </p:nvPicPr>
        <p:blipFill>
          <a:blip r:embed="rId7"/>
          <a:stretch>
            <a:fillRect/>
          </a:stretch>
        </p:blipFill>
        <p:spPr>
          <a:xfrm>
            <a:off x="1589529" y="4398249"/>
            <a:ext cx="475175" cy="623667"/>
          </a:xfrm>
          <a:prstGeom prst="rect">
            <a:avLst/>
          </a:prstGeom>
          <a:noFill/>
          <a:ln>
            <a:noFill/>
          </a:ln>
        </p:spPr>
      </p:pic>
      <p:pic>
        <p:nvPicPr>
          <p:cNvPr id="439" name="Shape 439"/>
          <p:cNvPicPr preferRelativeResize="0"/>
          <p:nvPr/>
        </p:nvPicPr>
        <p:blipFill>
          <a:blip r:embed="rId8"/>
          <a:stretch>
            <a:fillRect/>
          </a:stretch>
        </p:blipFill>
        <p:spPr>
          <a:xfrm>
            <a:off x="2648082" y="4154215"/>
            <a:ext cx="608309" cy="610399"/>
          </a:xfrm>
          <a:prstGeom prst="rect">
            <a:avLst/>
          </a:prstGeom>
          <a:noFill/>
          <a:ln>
            <a:noFill/>
          </a:ln>
        </p:spPr>
      </p:pic>
      <p:cxnSp>
        <p:nvCxnSpPr>
          <p:cNvPr id="440" name="Shape 440"/>
          <p:cNvCxnSpPr/>
          <p:nvPr/>
        </p:nvCxnSpPr>
        <p:spPr>
          <a:xfrm rot="10800000" flipH="1">
            <a:off x="2924025" y="6130049"/>
            <a:ext cx="525900" cy="59999"/>
          </a:xfrm>
          <a:prstGeom prst="straightConnector1">
            <a:avLst/>
          </a:prstGeom>
          <a:noFill/>
          <a:ln w="19050" cap="flat">
            <a:solidFill>
              <a:schemeClr val="dk2"/>
            </a:solidFill>
            <a:prstDash val="solid"/>
            <a:round/>
            <a:headEnd type="none" w="lg" len="lg"/>
            <a:tailEnd type="none" w="lg" len="lg"/>
          </a:ln>
        </p:spPr>
      </p:cxnSp>
      <p:cxnSp>
        <p:nvCxnSpPr>
          <p:cNvPr id="441" name="Shape 441"/>
          <p:cNvCxnSpPr/>
          <p:nvPr/>
        </p:nvCxnSpPr>
        <p:spPr>
          <a:xfrm>
            <a:off x="2577750" y="5942115"/>
            <a:ext cx="891300" cy="51199"/>
          </a:xfrm>
          <a:prstGeom prst="straightConnector1">
            <a:avLst/>
          </a:prstGeom>
          <a:noFill/>
          <a:ln w="19050" cap="flat">
            <a:solidFill>
              <a:schemeClr val="dk2"/>
            </a:solidFill>
            <a:prstDash val="solid"/>
            <a:round/>
            <a:headEnd type="none" w="lg" len="lg"/>
            <a:tailEnd type="none" w="lg" len="lg"/>
          </a:ln>
        </p:spPr>
      </p:cxnSp>
      <p:pic>
        <p:nvPicPr>
          <p:cNvPr id="442" name="Shape 442"/>
          <p:cNvPicPr preferRelativeResize="0"/>
          <p:nvPr/>
        </p:nvPicPr>
        <p:blipFill>
          <a:blip r:embed="rId7"/>
          <a:stretch>
            <a:fillRect/>
          </a:stretch>
        </p:blipFill>
        <p:spPr>
          <a:xfrm>
            <a:off x="2352755" y="5851133"/>
            <a:ext cx="475175" cy="623667"/>
          </a:xfrm>
          <a:prstGeom prst="rect">
            <a:avLst/>
          </a:prstGeom>
          <a:noFill/>
          <a:ln>
            <a:noFill/>
          </a:ln>
        </p:spPr>
      </p:pic>
      <p:pic>
        <p:nvPicPr>
          <p:cNvPr id="443" name="Shape 443"/>
          <p:cNvPicPr preferRelativeResize="0"/>
          <p:nvPr/>
        </p:nvPicPr>
        <p:blipFill>
          <a:blip r:embed="rId7"/>
          <a:stretch>
            <a:fillRect/>
          </a:stretch>
        </p:blipFill>
        <p:spPr>
          <a:xfrm>
            <a:off x="2584126" y="5939701"/>
            <a:ext cx="475175" cy="623667"/>
          </a:xfrm>
          <a:prstGeom prst="rect">
            <a:avLst/>
          </a:prstGeom>
          <a:noFill/>
          <a:ln>
            <a:noFill/>
          </a:ln>
        </p:spPr>
      </p:pic>
      <p:pic>
        <p:nvPicPr>
          <p:cNvPr id="444" name="Shape 444"/>
          <p:cNvPicPr preferRelativeResize="0"/>
          <p:nvPr/>
        </p:nvPicPr>
        <p:blipFill>
          <a:blip r:embed="rId8"/>
          <a:stretch>
            <a:fillRect/>
          </a:stretch>
        </p:blipFill>
        <p:spPr>
          <a:xfrm>
            <a:off x="3265552" y="5816115"/>
            <a:ext cx="608309" cy="610399"/>
          </a:xfrm>
          <a:prstGeom prst="rect">
            <a:avLst/>
          </a:prstGeom>
          <a:noFill/>
          <a:ln>
            <a:noFill/>
          </a:ln>
        </p:spPr>
      </p:pic>
      <p:pic>
        <p:nvPicPr>
          <p:cNvPr id="445" name="Shape 445"/>
          <p:cNvPicPr preferRelativeResize="0"/>
          <p:nvPr/>
        </p:nvPicPr>
        <p:blipFill>
          <a:blip r:embed="rId9"/>
          <a:stretch>
            <a:fillRect/>
          </a:stretch>
        </p:blipFill>
        <p:spPr>
          <a:xfrm>
            <a:off x="3301787" y="692500"/>
            <a:ext cx="2634824" cy="2307365"/>
          </a:xfrm>
          <a:prstGeom prst="rect">
            <a:avLst/>
          </a:prstGeom>
          <a:noFill/>
          <a:ln>
            <a:noFill/>
          </a:ln>
        </p:spPr>
      </p:pic>
      <p:pic>
        <p:nvPicPr>
          <p:cNvPr id="446" name="Shape 446"/>
          <p:cNvPicPr preferRelativeResize="0"/>
          <p:nvPr/>
        </p:nvPicPr>
        <p:blipFill>
          <a:blip r:embed="rId10"/>
          <a:stretch>
            <a:fillRect/>
          </a:stretch>
        </p:blipFill>
        <p:spPr>
          <a:xfrm>
            <a:off x="4165863" y="1022600"/>
            <a:ext cx="863949" cy="1515965"/>
          </a:xfrm>
          <a:prstGeom prst="rect">
            <a:avLst/>
          </a:prstGeom>
          <a:noFill/>
          <a:ln>
            <a:noFill/>
          </a:ln>
        </p:spPr>
      </p:pic>
      <p:pic>
        <p:nvPicPr>
          <p:cNvPr id="447" name="Shape 447"/>
          <p:cNvPicPr preferRelativeResize="0"/>
          <p:nvPr/>
        </p:nvPicPr>
        <p:blipFill>
          <a:blip r:embed="rId9"/>
          <a:stretch>
            <a:fillRect/>
          </a:stretch>
        </p:blipFill>
        <p:spPr>
          <a:xfrm>
            <a:off x="1541987" y="581668"/>
            <a:ext cx="2634824" cy="2307365"/>
          </a:xfrm>
          <a:prstGeom prst="rect">
            <a:avLst/>
          </a:prstGeom>
          <a:noFill/>
          <a:ln>
            <a:noFill/>
          </a:ln>
        </p:spPr>
      </p:pic>
      <p:cxnSp>
        <p:nvCxnSpPr>
          <p:cNvPr id="448" name="Shape 448"/>
          <p:cNvCxnSpPr/>
          <p:nvPr/>
        </p:nvCxnSpPr>
        <p:spPr>
          <a:xfrm>
            <a:off x="3543300" y="3938333"/>
            <a:ext cx="511199" cy="1163200"/>
          </a:xfrm>
          <a:prstGeom prst="straightConnector1">
            <a:avLst/>
          </a:prstGeom>
          <a:noFill/>
          <a:ln w="19050" cap="flat">
            <a:solidFill>
              <a:srgbClr val="980000"/>
            </a:solidFill>
            <a:prstDash val="solid"/>
            <a:round/>
            <a:headEnd type="none" w="lg" len="lg"/>
            <a:tailEnd type="none" w="lg" len="lg"/>
          </a:ln>
        </p:spPr>
      </p:cxnSp>
      <p:pic>
        <p:nvPicPr>
          <p:cNvPr id="379" name="Shape 379"/>
          <p:cNvPicPr preferRelativeResize="0"/>
          <p:nvPr/>
        </p:nvPicPr>
        <p:blipFill>
          <a:blip r:embed="rId6"/>
          <a:stretch>
            <a:fillRect/>
          </a:stretch>
        </p:blipFill>
        <p:spPr>
          <a:xfrm>
            <a:off x="4002850" y="4201367"/>
            <a:ext cx="475180" cy="610400"/>
          </a:xfrm>
          <a:prstGeom prst="rect">
            <a:avLst/>
          </a:prstGeom>
          <a:noFill/>
          <a:ln>
            <a:noFill/>
          </a:ln>
        </p:spPr>
      </p:pic>
      <p:pic>
        <p:nvPicPr>
          <p:cNvPr id="381" name="Shape 381"/>
          <p:cNvPicPr preferRelativeResize="0"/>
          <p:nvPr/>
        </p:nvPicPr>
        <p:blipFill>
          <a:blip r:embed="rId5"/>
          <a:stretch>
            <a:fillRect/>
          </a:stretch>
        </p:blipFill>
        <p:spPr>
          <a:xfrm>
            <a:off x="3989525" y="4974882"/>
            <a:ext cx="501824" cy="968433"/>
          </a:xfrm>
          <a:prstGeom prst="rect">
            <a:avLst/>
          </a:prstGeom>
          <a:noFill/>
          <a:ln>
            <a:noFill/>
          </a:ln>
        </p:spPr>
      </p:pic>
      <p:pic>
        <p:nvPicPr>
          <p:cNvPr id="449" name="Shape 449"/>
          <p:cNvPicPr preferRelativeResize="0"/>
          <p:nvPr/>
        </p:nvPicPr>
        <p:blipFill>
          <a:blip r:embed="rId11"/>
          <a:stretch>
            <a:fillRect/>
          </a:stretch>
        </p:blipFill>
        <p:spPr>
          <a:xfrm>
            <a:off x="1976062" y="1318376"/>
            <a:ext cx="1766699" cy="882157"/>
          </a:xfrm>
          <a:prstGeom prst="rect">
            <a:avLst/>
          </a:prstGeom>
          <a:noFill/>
          <a:ln>
            <a:noFill/>
          </a:ln>
        </p:spPr>
      </p:pic>
      <p:cxnSp>
        <p:nvCxnSpPr>
          <p:cNvPr id="451" name="Shape 451"/>
          <p:cNvCxnSpPr/>
          <p:nvPr/>
        </p:nvCxnSpPr>
        <p:spPr>
          <a:xfrm rot="10800000" flipH="1">
            <a:off x="3627700" y="2641049"/>
            <a:ext cx="2935800" cy="542800"/>
          </a:xfrm>
          <a:prstGeom prst="straightConnector1">
            <a:avLst/>
          </a:prstGeom>
          <a:noFill/>
          <a:ln w="28575" cap="flat">
            <a:solidFill>
              <a:srgbClr val="00FFFF"/>
            </a:solidFill>
            <a:prstDash val="dot"/>
            <a:round/>
            <a:headEnd type="none" w="lg" len="lg"/>
            <a:tailEnd type="none" w="lg" len="lg"/>
          </a:ln>
        </p:spPr>
      </p:cxnSp>
      <p:pic>
        <p:nvPicPr>
          <p:cNvPr id="452" name="Shape 452"/>
          <p:cNvPicPr preferRelativeResize="0"/>
          <p:nvPr/>
        </p:nvPicPr>
        <p:blipFill>
          <a:blip r:embed="rId5"/>
          <a:stretch>
            <a:fillRect/>
          </a:stretch>
        </p:blipFill>
        <p:spPr>
          <a:xfrm>
            <a:off x="3283862" y="3152183"/>
            <a:ext cx="501824" cy="968433"/>
          </a:xfrm>
          <a:prstGeom prst="rect">
            <a:avLst/>
          </a:prstGeom>
          <a:noFill/>
          <a:ln>
            <a:noFill/>
          </a:ln>
        </p:spPr>
      </p:pic>
      <p:pic>
        <p:nvPicPr>
          <p:cNvPr id="453" name="Shape 453"/>
          <p:cNvPicPr preferRelativeResize="0"/>
          <p:nvPr/>
        </p:nvPicPr>
        <p:blipFill>
          <a:blip r:embed="rId12"/>
          <a:stretch>
            <a:fillRect/>
          </a:stretch>
        </p:blipFill>
        <p:spPr>
          <a:xfrm>
            <a:off x="1909300" y="5211449"/>
            <a:ext cx="259878" cy="468799"/>
          </a:xfrm>
          <a:prstGeom prst="rect">
            <a:avLst/>
          </a:prstGeom>
          <a:noFill/>
          <a:ln>
            <a:noFill/>
          </a:ln>
        </p:spPr>
      </p:pic>
      <p:pic>
        <p:nvPicPr>
          <p:cNvPr id="454" name="Shape 454"/>
          <p:cNvPicPr preferRelativeResize="0"/>
          <p:nvPr/>
        </p:nvPicPr>
        <p:blipFill>
          <a:blip r:embed="rId12"/>
          <a:stretch>
            <a:fillRect/>
          </a:stretch>
        </p:blipFill>
        <p:spPr>
          <a:xfrm>
            <a:off x="1599425" y="4786798"/>
            <a:ext cx="259878" cy="468799"/>
          </a:xfrm>
          <a:prstGeom prst="rect">
            <a:avLst/>
          </a:prstGeom>
          <a:noFill/>
          <a:ln>
            <a:noFill/>
          </a:ln>
        </p:spPr>
      </p:pic>
      <p:pic>
        <p:nvPicPr>
          <p:cNvPr id="455" name="Shape 455"/>
          <p:cNvPicPr preferRelativeResize="0"/>
          <p:nvPr/>
        </p:nvPicPr>
        <p:blipFill>
          <a:blip r:embed="rId12"/>
          <a:stretch>
            <a:fillRect/>
          </a:stretch>
        </p:blipFill>
        <p:spPr>
          <a:xfrm>
            <a:off x="1741162" y="4968782"/>
            <a:ext cx="259878" cy="468799"/>
          </a:xfrm>
          <a:prstGeom prst="rect">
            <a:avLst/>
          </a:prstGeom>
          <a:noFill/>
          <a:ln>
            <a:noFill/>
          </a:ln>
        </p:spPr>
      </p:pic>
      <p:cxnSp>
        <p:nvCxnSpPr>
          <p:cNvPr id="456" name="Shape 456"/>
          <p:cNvCxnSpPr/>
          <p:nvPr/>
        </p:nvCxnSpPr>
        <p:spPr>
          <a:xfrm rot="10800000" flipH="1">
            <a:off x="3715709" y="2762465"/>
            <a:ext cx="2867099" cy="1549600"/>
          </a:xfrm>
          <a:prstGeom prst="straightConnector1">
            <a:avLst/>
          </a:prstGeom>
          <a:noFill/>
          <a:ln w="28575" cap="flat">
            <a:solidFill>
              <a:srgbClr val="00FFFF"/>
            </a:solidFill>
            <a:prstDash val="dot"/>
            <a:round/>
            <a:headEnd type="none" w="lg" len="lg"/>
            <a:tailEnd type="none" w="lg" len="lg"/>
          </a:ln>
        </p:spPr>
      </p:cxnSp>
      <p:pic>
        <p:nvPicPr>
          <p:cNvPr id="457" name="Shape 457"/>
          <p:cNvPicPr preferRelativeResize="0"/>
          <p:nvPr/>
        </p:nvPicPr>
        <p:blipFill>
          <a:blip r:embed="rId13"/>
          <a:stretch>
            <a:fillRect/>
          </a:stretch>
        </p:blipFill>
        <p:spPr>
          <a:xfrm>
            <a:off x="3386512" y="4096467"/>
            <a:ext cx="631800" cy="842400"/>
          </a:xfrm>
          <a:prstGeom prst="rect">
            <a:avLst/>
          </a:prstGeom>
          <a:noFill/>
          <a:ln>
            <a:noFill/>
          </a:ln>
        </p:spPr>
      </p:pic>
      <p:sp>
        <p:nvSpPr>
          <p:cNvPr id="99"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1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100156365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62"/>
          <p:cNvSpPr txBox="1">
            <a:spLocks noGrp="1"/>
          </p:cNvSpPr>
          <p:nvPr>
            <p:ph type="title"/>
          </p:nvPr>
        </p:nvSpPr>
        <p:spPr>
          <a:xfrm>
            <a:off x="457200" y="274639"/>
            <a:ext cx="8229600" cy="1143000"/>
          </a:xfrm>
          <a:prstGeom prst="rect">
            <a:avLst/>
          </a:prstGeom>
        </p:spPr>
        <p:txBody>
          <a:bodyPr lIns="91425" tIns="91425" rIns="91425" bIns="91425" anchor="ctr" anchorCtr="0">
            <a:noAutofit/>
          </a:bodyPr>
          <a:lstStyle/>
          <a:p>
            <a:pPr lvl="0" rtl="0">
              <a:spcBef>
                <a:spcPts val="0"/>
              </a:spcBef>
              <a:buNone/>
            </a:pPr>
            <a:r>
              <a:rPr lang="en" dirty="0"/>
              <a:t>How does your existing security work?</a:t>
            </a:r>
          </a:p>
        </p:txBody>
      </p:sp>
      <p:sp>
        <p:nvSpPr>
          <p:cNvPr id="8" name="Shape 464"/>
          <p:cNvSpPr txBox="1">
            <a:spLocks/>
          </p:cNvSpPr>
          <p:nvPr/>
        </p:nvSpPr>
        <p:spPr bwMode="auto">
          <a:xfrm>
            <a:off x="457200" y="1600202"/>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noAutofit/>
          </a:bodyPr>
          <a:lstStyle>
            <a:lvl1pPr marL="0" indent="0" algn="l" defTabSz="457200" rtl="0" eaLnBrk="1" fontAlgn="base" hangingPunct="1">
              <a:spcBef>
                <a:spcPts val="875"/>
              </a:spcBef>
              <a:spcAft>
                <a:spcPct val="0"/>
              </a:spcAft>
              <a:buClr>
                <a:schemeClr val="accent1"/>
              </a:buClr>
              <a:buFont typeface="Arial" charset="0"/>
              <a:buNone/>
              <a:defRPr sz="2000" kern="1200">
                <a:solidFill>
                  <a:schemeClr val="tx1">
                    <a:tint val="75000"/>
                  </a:schemeClr>
                </a:solidFill>
                <a:latin typeface="+mn-lt"/>
                <a:ea typeface="ＭＳ Ｐゴシック" charset="0"/>
                <a:cs typeface="ＭＳ Ｐゴシック" charset="0"/>
              </a:defRPr>
            </a:lvl1pPr>
            <a:lvl2pPr marL="457200" indent="0" algn="l" defTabSz="457200" rtl="0" eaLnBrk="1" fontAlgn="base" hangingPunct="1">
              <a:spcBef>
                <a:spcPct val="20000"/>
              </a:spcBef>
              <a:spcAft>
                <a:spcPct val="0"/>
              </a:spcAft>
              <a:buClr>
                <a:schemeClr val="bg2"/>
              </a:buClr>
              <a:buSzPct val="85000"/>
              <a:buFont typeface="Arial" charset="0"/>
              <a:buNone/>
              <a:defRPr sz="1800" kern="1200">
                <a:solidFill>
                  <a:schemeClr val="tx1">
                    <a:tint val="75000"/>
                  </a:schemeClr>
                </a:solidFill>
                <a:latin typeface="+mn-lt"/>
                <a:ea typeface="ＭＳ Ｐゴシック" charset="0"/>
                <a:cs typeface="+mn-cs"/>
              </a:defRPr>
            </a:lvl2pPr>
            <a:lvl3pPr marL="914400" indent="0" algn="l" defTabSz="457200" rtl="0" eaLnBrk="1" fontAlgn="base" hangingPunct="1">
              <a:spcBef>
                <a:spcPct val="20000"/>
              </a:spcBef>
              <a:spcAft>
                <a:spcPct val="0"/>
              </a:spcAft>
              <a:buClr>
                <a:schemeClr val="bg2"/>
              </a:buClr>
              <a:buFont typeface="Arial" charset="0"/>
              <a:buNone/>
              <a:defRPr sz="1600" kern="1200">
                <a:solidFill>
                  <a:schemeClr val="tx1">
                    <a:tint val="75000"/>
                  </a:schemeClr>
                </a:solidFill>
                <a:latin typeface="+mn-lt"/>
                <a:ea typeface="ＭＳ Ｐゴシック" charset="0"/>
                <a:cs typeface="+mn-cs"/>
              </a:defRPr>
            </a:lvl3pPr>
            <a:lvl4pPr marL="1371600" indent="0" algn="l" defTabSz="457200" rtl="0" eaLnBrk="1" fontAlgn="base" hangingPunct="1">
              <a:spcBef>
                <a:spcPct val="20000"/>
              </a:spcBef>
              <a:spcAft>
                <a:spcPct val="0"/>
              </a:spcAft>
              <a:buClr>
                <a:schemeClr val="bg2"/>
              </a:buClr>
              <a:buFont typeface="Arial" charset="0"/>
              <a:buNone/>
              <a:defRPr sz="1400" kern="1200">
                <a:solidFill>
                  <a:schemeClr val="tx1">
                    <a:tint val="75000"/>
                  </a:schemeClr>
                </a:solidFill>
                <a:latin typeface="+mn-lt"/>
                <a:ea typeface="ＭＳ Ｐゴシック" charset="0"/>
                <a:cs typeface="+mn-cs"/>
              </a:defRPr>
            </a:lvl4pPr>
            <a:lvl5pPr marL="1828800" indent="0" algn="l" defTabSz="457200" rtl="0" eaLnBrk="1" fontAlgn="base" hangingPunct="1">
              <a:spcBef>
                <a:spcPct val="20000"/>
              </a:spcBef>
              <a:spcAft>
                <a:spcPct val="0"/>
              </a:spcAft>
              <a:buClr>
                <a:schemeClr val="bg2"/>
              </a:buClr>
              <a:buFont typeface="Arial" charset="0"/>
              <a:buNone/>
              <a:defRPr sz="1400" kern="1200">
                <a:solidFill>
                  <a:schemeClr val="tx1">
                    <a:tint val="75000"/>
                  </a:schemeClr>
                </a:solidFill>
                <a:latin typeface="+mn-lt"/>
                <a:ea typeface="ＭＳ Ｐゴシック" charset="0"/>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457200" indent="-317500">
              <a:spcBef>
                <a:spcPts val="1200"/>
              </a:spcBef>
              <a:spcAft>
                <a:spcPts val="0"/>
              </a:spcAft>
              <a:buClr>
                <a:schemeClr val="dk1"/>
              </a:buClr>
              <a:buSzPct val="100000"/>
              <a:buFont typeface="Arial"/>
              <a:buChar char="●"/>
            </a:pPr>
            <a:r>
              <a:rPr lang="en-US" dirty="0" smtClean="0">
                <a:solidFill>
                  <a:schemeClr val="dk1"/>
                </a:solidFill>
              </a:rPr>
              <a:t>Perimeter Security</a:t>
            </a:r>
          </a:p>
          <a:p>
            <a:pPr marL="457200" indent="-317500">
              <a:spcBef>
                <a:spcPts val="1200"/>
              </a:spcBef>
              <a:spcAft>
                <a:spcPts val="0"/>
              </a:spcAft>
              <a:buClr>
                <a:schemeClr val="dk1"/>
              </a:buClr>
              <a:buSzPct val="100000"/>
              <a:buFont typeface="Arial"/>
              <a:buChar char="●"/>
            </a:pPr>
            <a:r>
              <a:rPr lang="en-US" dirty="0">
                <a:solidFill>
                  <a:schemeClr val="dk1"/>
                </a:solidFill>
              </a:rPr>
              <a:t>Patch Scheduling</a:t>
            </a:r>
          </a:p>
          <a:p>
            <a:pPr marL="457200" indent="-317500">
              <a:spcBef>
                <a:spcPts val="1200"/>
              </a:spcBef>
              <a:spcAft>
                <a:spcPts val="0"/>
              </a:spcAft>
              <a:buClr>
                <a:schemeClr val="dk1"/>
              </a:buClr>
              <a:buSzPct val="100000"/>
              <a:buFont typeface="Arial"/>
              <a:buChar char="●"/>
            </a:pPr>
            <a:r>
              <a:rPr lang="en-US" dirty="0" smtClean="0">
                <a:solidFill>
                  <a:schemeClr val="dk1"/>
                </a:solidFill>
              </a:rPr>
              <a:t>Host integrity</a:t>
            </a:r>
          </a:p>
          <a:p>
            <a:pPr marL="457200" indent="-317500">
              <a:spcBef>
                <a:spcPts val="1200"/>
              </a:spcBef>
              <a:spcAft>
                <a:spcPts val="0"/>
              </a:spcAft>
              <a:buClr>
                <a:schemeClr val="dk1"/>
              </a:buClr>
              <a:buSzPct val="100000"/>
              <a:buFont typeface="Arial"/>
              <a:buChar char="●"/>
            </a:pPr>
            <a:r>
              <a:rPr lang="en-US" dirty="0" smtClean="0">
                <a:solidFill>
                  <a:schemeClr val="dk1"/>
                </a:solidFill>
              </a:rPr>
              <a:t>Data assurance</a:t>
            </a:r>
          </a:p>
          <a:p>
            <a:pPr marL="457200" indent="-317500">
              <a:spcBef>
                <a:spcPts val="1200"/>
              </a:spcBef>
              <a:spcAft>
                <a:spcPts val="0"/>
              </a:spcAft>
              <a:buClr>
                <a:schemeClr val="dk1"/>
              </a:buClr>
              <a:buSzPct val="100000"/>
              <a:buFont typeface="Arial"/>
              <a:buChar char="●"/>
            </a:pPr>
            <a:r>
              <a:rPr lang="en-US" dirty="0" smtClean="0">
                <a:solidFill>
                  <a:schemeClr val="dk1"/>
                </a:solidFill>
              </a:rPr>
              <a:t>Accountability</a:t>
            </a:r>
          </a:p>
          <a:p>
            <a:pPr marL="457200" indent="-317500">
              <a:spcBef>
                <a:spcPts val="1200"/>
              </a:spcBef>
              <a:spcAft>
                <a:spcPts val="0"/>
              </a:spcAft>
              <a:buClr>
                <a:schemeClr val="dk1"/>
              </a:buClr>
              <a:buSzPct val="100000"/>
              <a:buFont typeface="Arial"/>
              <a:buChar char="●"/>
            </a:pPr>
            <a:r>
              <a:rPr lang="en-US" dirty="0" smtClean="0">
                <a:solidFill>
                  <a:schemeClr val="dk1"/>
                </a:solidFill>
              </a:rPr>
              <a:t>Action</a:t>
            </a:r>
          </a:p>
          <a:p>
            <a:pPr marL="139700">
              <a:spcBef>
                <a:spcPts val="1200"/>
              </a:spcBef>
              <a:spcAft>
                <a:spcPts val="0"/>
              </a:spcAft>
              <a:buClr>
                <a:schemeClr val="dk1"/>
              </a:buClr>
              <a:buSzPct val="100000"/>
            </a:pPr>
            <a:endParaRPr lang="en-US" dirty="0" smtClean="0">
              <a:solidFill>
                <a:schemeClr val="dk1"/>
              </a:solidFill>
            </a:endParaRPr>
          </a:p>
          <a:p>
            <a:pPr>
              <a:spcBef>
                <a:spcPts val="1200"/>
              </a:spcBef>
              <a:spcAft>
                <a:spcPts val="0"/>
              </a:spcAft>
            </a:pPr>
            <a:endParaRPr lang="en-US" dirty="0">
              <a:solidFill>
                <a:schemeClr val="dk1"/>
              </a:solidFill>
            </a:endParaRPr>
          </a:p>
        </p:txBody>
      </p:sp>
      <p:sp>
        <p:nvSpPr>
          <p:cNvPr id="13"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2" name="Picture 1" descr="IMG_16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669" y="1417639"/>
            <a:ext cx="5793317" cy="4344988"/>
          </a:xfrm>
          <a:prstGeom prst="rect">
            <a:avLst/>
          </a:prstGeom>
        </p:spPr>
      </p:pic>
    </p:spTree>
    <p:extLst>
      <p:ext uri="{BB962C8B-B14F-4D97-AF65-F5344CB8AC3E}">
        <p14:creationId xmlns:p14="http://schemas.microsoft.com/office/powerpoint/2010/main" val="32691700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How does your existing security work?</a:t>
            </a:r>
            <a:endParaRPr lang="en" dirty="0"/>
          </a:p>
        </p:txBody>
      </p:sp>
      <p:sp>
        <p:nvSpPr>
          <p:cNvPr id="464" name="Shape 464"/>
          <p:cNvSpPr txBox="1">
            <a:spLocks noGrp="1"/>
          </p:cNvSpPr>
          <p:nvPr>
            <p:ph idx="1"/>
          </p:nvPr>
        </p:nvSpPr>
        <p:spPr>
          <a:prstGeom prst="rect">
            <a:avLst/>
          </a:prstGeom>
        </p:spPr>
        <p:txBody>
          <a:bodyPr lIns="91425" tIns="91425" rIns="91425" bIns="91425" anchor="t" anchorCtr="0">
            <a:noAutofit/>
          </a:bodyPr>
          <a:lstStyle/>
          <a:p>
            <a:pPr marL="457200" lvl="0" indent="-317500">
              <a:spcBef>
                <a:spcPts val="1200"/>
              </a:spcBef>
              <a:spcAft>
                <a:spcPts val="0"/>
              </a:spcAft>
              <a:buClr>
                <a:schemeClr val="dk1"/>
              </a:buClr>
              <a:buSzPct val="100000"/>
              <a:buFont typeface="Arial"/>
              <a:buChar char="●"/>
            </a:pPr>
            <a:r>
              <a:rPr lang="en-US" dirty="0"/>
              <a:t>Perimeter Access </a:t>
            </a:r>
            <a:r>
              <a:rPr lang="en-US" dirty="0" smtClean="0"/>
              <a:t>Control – e.g. keep what should be in, in; keep what should be out, out.  </a:t>
            </a:r>
          </a:p>
          <a:p>
            <a:pPr marL="687388" lvl="1" indent="-317500">
              <a:spcBef>
                <a:spcPts val="1200"/>
              </a:spcBef>
              <a:spcAft>
                <a:spcPts val="0"/>
              </a:spcAft>
              <a:buClr>
                <a:schemeClr val="dk1"/>
              </a:buClr>
              <a:buSzPct val="100000"/>
              <a:buFont typeface="Arial"/>
              <a:buChar char="●"/>
            </a:pPr>
            <a:r>
              <a:rPr lang="en-US" dirty="0" smtClean="0"/>
              <a:t>Use non-</a:t>
            </a:r>
            <a:r>
              <a:rPr lang="en-US" dirty="0" err="1" smtClean="0"/>
              <a:t>stateful</a:t>
            </a:r>
            <a:r>
              <a:rPr lang="en-US" dirty="0" smtClean="0"/>
              <a:t> methods – state takes time to maintain; that can cause bottlenecks</a:t>
            </a:r>
          </a:p>
          <a:p>
            <a:pPr marL="687388" lvl="1" indent="-317500">
              <a:spcBef>
                <a:spcPts val="1200"/>
              </a:spcBef>
              <a:spcAft>
                <a:spcPts val="0"/>
              </a:spcAft>
              <a:buClr>
                <a:schemeClr val="dk1"/>
              </a:buClr>
              <a:buSzPct val="100000"/>
              <a:buFont typeface="Arial"/>
              <a:buChar char="●"/>
            </a:pPr>
            <a:r>
              <a:rPr lang="en-US" dirty="0" smtClean="0">
                <a:solidFill>
                  <a:schemeClr val="dk1"/>
                </a:solidFill>
              </a:rPr>
              <a:t>Block </a:t>
            </a:r>
            <a:r>
              <a:rPr lang="en-US" dirty="0" smtClean="0">
                <a:solidFill>
                  <a:schemeClr val="dk1"/>
                </a:solidFill>
              </a:rPr>
              <a:t>access to control </a:t>
            </a:r>
            <a:r>
              <a:rPr lang="en-US" dirty="0" smtClean="0">
                <a:solidFill>
                  <a:schemeClr val="dk1"/>
                </a:solidFill>
              </a:rPr>
              <a:t>plane</a:t>
            </a:r>
          </a:p>
          <a:p>
            <a:pPr marL="917575" lvl="2" indent="-317500">
              <a:spcBef>
                <a:spcPts val="1200"/>
              </a:spcBef>
              <a:spcAft>
                <a:spcPts val="0"/>
              </a:spcAft>
              <a:buClr>
                <a:schemeClr val="dk1"/>
              </a:buClr>
              <a:buSzPct val="100000"/>
              <a:buFont typeface="Arial"/>
              <a:buChar char="●"/>
            </a:pPr>
            <a:r>
              <a:rPr lang="en-US" dirty="0" smtClean="0">
                <a:solidFill>
                  <a:schemeClr val="dk1"/>
                </a:solidFill>
              </a:rPr>
              <a:t>SNMP</a:t>
            </a:r>
            <a:r>
              <a:rPr lang="en-US" dirty="0">
                <a:solidFill>
                  <a:schemeClr val="dk1"/>
                </a:solidFill>
              </a:rPr>
              <a:t>, SSH, </a:t>
            </a:r>
            <a:r>
              <a:rPr lang="en-US" dirty="0" smtClean="0">
                <a:solidFill>
                  <a:schemeClr val="dk1"/>
                </a:solidFill>
              </a:rPr>
              <a:t>telnet(!</a:t>
            </a:r>
            <a:r>
              <a:rPr lang="en-US" dirty="0">
                <a:solidFill>
                  <a:schemeClr val="dk1"/>
                </a:solidFill>
              </a:rPr>
              <a:t>)</a:t>
            </a:r>
            <a:r>
              <a:rPr lang="en-US" dirty="0" smtClean="0">
                <a:solidFill>
                  <a:schemeClr val="dk1"/>
                </a:solidFill>
              </a:rPr>
              <a:t> </a:t>
            </a:r>
            <a:r>
              <a:rPr lang="en-US" dirty="0">
                <a:solidFill>
                  <a:schemeClr val="dk1"/>
                </a:solidFill>
              </a:rPr>
              <a:t>access to </a:t>
            </a:r>
            <a:r>
              <a:rPr lang="en-US" dirty="0" smtClean="0">
                <a:solidFill>
                  <a:schemeClr val="dk1"/>
                </a:solidFill>
              </a:rPr>
              <a:t>management interfaces</a:t>
            </a:r>
          </a:p>
          <a:p>
            <a:pPr marL="917575" lvl="2" indent="-317500">
              <a:spcBef>
                <a:spcPts val="1200"/>
              </a:spcBef>
              <a:spcAft>
                <a:spcPts val="0"/>
              </a:spcAft>
              <a:buClr>
                <a:schemeClr val="dk1"/>
              </a:buClr>
              <a:buSzPct val="100000"/>
              <a:buFont typeface="Arial"/>
              <a:buChar char="●"/>
            </a:pPr>
            <a:r>
              <a:rPr lang="en-US" dirty="0">
                <a:solidFill>
                  <a:schemeClr val="dk1"/>
                </a:solidFill>
              </a:rPr>
              <a:t>ACL things that should never traverse that path, LPR, SNMP access from external entities, inbound telnet, </a:t>
            </a:r>
            <a:r>
              <a:rPr lang="en-US" dirty="0" smtClean="0">
                <a:solidFill>
                  <a:schemeClr val="dk1"/>
                </a:solidFill>
              </a:rPr>
              <a:t>MS </a:t>
            </a:r>
            <a:r>
              <a:rPr lang="en-US" dirty="0">
                <a:solidFill>
                  <a:schemeClr val="dk1"/>
                </a:solidFill>
              </a:rPr>
              <a:t>ports, etc. </a:t>
            </a:r>
            <a:endParaRPr lang="en-US" dirty="0" smtClean="0">
              <a:solidFill>
                <a:schemeClr val="dk1"/>
              </a:solidFill>
            </a:endParaRPr>
          </a:p>
          <a:p>
            <a:pPr marL="917575" lvl="2" indent="-317500">
              <a:spcBef>
                <a:spcPts val="1200"/>
              </a:spcBef>
              <a:spcAft>
                <a:spcPts val="0"/>
              </a:spcAft>
              <a:buClr>
                <a:schemeClr val="dk1"/>
              </a:buClr>
              <a:buSzPct val="100000"/>
              <a:buFont typeface="Arial"/>
              <a:buChar char="●"/>
            </a:pPr>
            <a:r>
              <a:rPr lang="en-US" dirty="0" smtClean="0">
                <a:solidFill>
                  <a:schemeClr val="dk1"/>
                </a:solidFill>
              </a:rPr>
              <a:t>Close off loopbacks</a:t>
            </a:r>
            <a:endParaRPr lang="en-US" dirty="0" smtClean="0">
              <a:solidFill>
                <a:schemeClr val="dk1"/>
              </a:solidFill>
            </a:endParaRPr>
          </a:p>
          <a:p>
            <a:pPr marL="687388" lvl="1" indent="-317500">
              <a:spcBef>
                <a:spcPts val="1200"/>
              </a:spcBef>
              <a:spcAft>
                <a:spcPts val="0"/>
              </a:spcAft>
              <a:buClr>
                <a:schemeClr val="dk1"/>
              </a:buClr>
              <a:buSzPct val="100000"/>
              <a:buFont typeface="Arial"/>
              <a:buChar char="●"/>
            </a:pPr>
            <a:r>
              <a:rPr lang="en-US" dirty="0" smtClean="0">
                <a:solidFill>
                  <a:schemeClr val="dk1"/>
                </a:solidFill>
              </a:rPr>
              <a:t>Better still – use a bastion network/host with the above suggestions</a:t>
            </a:r>
          </a:p>
          <a:p>
            <a:pPr marL="457200" indent="-317500">
              <a:spcBef>
                <a:spcPts val="1200"/>
              </a:spcBef>
              <a:spcAft>
                <a:spcPts val="0"/>
              </a:spcAft>
              <a:buClr>
                <a:schemeClr val="dk1"/>
              </a:buClr>
              <a:buSzPct val="100000"/>
              <a:buFont typeface="Arial"/>
              <a:buChar char="●"/>
            </a:pPr>
            <a:r>
              <a:rPr lang="en-US" dirty="0" smtClean="0">
                <a:solidFill>
                  <a:schemeClr val="dk1"/>
                </a:solidFill>
              </a:rPr>
              <a:t>Limit exposure (reduce </a:t>
            </a:r>
            <a:r>
              <a:rPr lang="en-US" b="1" i="1" dirty="0" smtClean="0">
                <a:solidFill>
                  <a:schemeClr val="dk1"/>
                </a:solidFill>
              </a:rPr>
              <a:t>surface area</a:t>
            </a:r>
            <a:r>
              <a:rPr lang="en-US" dirty="0" smtClean="0">
                <a:solidFill>
                  <a:schemeClr val="dk1"/>
                </a:solidFill>
              </a:rPr>
              <a:t>)</a:t>
            </a:r>
          </a:p>
          <a:p>
            <a:pPr marL="687388" lvl="1" indent="-317500">
              <a:spcBef>
                <a:spcPts val="1200"/>
              </a:spcBef>
              <a:spcAft>
                <a:spcPts val="0"/>
              </a:spcAft>
              <a:buClr>
                <a:schemeClr val="dk1"/>
              </a:buClr>
              <a:buSzPct val="100000"/>
              <a:buFont typeface="Arial"/>
              <a:buChar char="●"/>
            </a:pPr>
            <a:r>
              <a:rPr lang="en-US" dirty="0" smtClean="0">
                <a:solidFill>
                  <a:schemeClr val="dk1"/>
                </a:solidFill>
              </a:rPr>
              <a:t>Routing is the ‘hammer’ in </a:t>
            </a:r>
            <a:r>
              <a:rPr lang="en-US" dirty="0">
                <a:solidFill>
                  <a:schemeClr val="dk1"/>
                </a:solidFill>
              </a:rPr>
              <a:t>your toolbox - </a:t>
            </a:r>
            <a:r>
              <a:rPr lang="en-US" dirty="0" smtClean="0">
                <a:solidFill>
                  <a:schemeClr val="dk1"/>
                </a:solidFill>
              </a:rPr>
              <a:t>don’t </a:t>
            </a:r>
            <a:r>
              <a:rPr lang="en-US" dirty="0">
                <a:solidFill>
                  <a:schemeClr val="dk1"/>
                </a:solidFill>
              </a:rPr>
              <a:t>need to announce the </a:t>
            </a:r>
            <a:r>
              <a:rPr lang="en-US" dirty="0" smtClean="0">
                <a:solidFill>
                  <a:schemeClr val="dk1"/>
                </a:solidFill>
              </a:rPr>
              <a:t>*</a:t>
            </a:r>
            <a:r>
              <a:rPr lang="en-US" b="1" i="1" u="sng" dirty="0" smtClean="0">
                <a:solidFill>
                  <a:srgbClr val="FF6600"/>
                </a:solidFill>
              </a:rPr>
              <a:t>entire</a:t>
            </a:r>
            <a:r>
              <a:rPr lang="en-US" dirty="0" smtClean="0">
                <a:solidFill>
                  <a:schemeClr val="dk1"/>
                </a:solidFill>
              </a:rPr>
              <a:t>* </a:t>
            </a:r>
            <a:r>
              <a:rPr lang="en-US" dirty="0">
                <a:solidFill>
                  <a:schemeClr val="dk1"/>
                </a:solidFill>
              </a:rPr>
              <a:t>address space of your institution to a given </a:t>
            </a:r>
            <a:r>
              <a:rPr lang="en-US" dirty="0" smtClean="0">
                <a:solidFill>
                  <a:schemeClr val="dk1"/>
                </a:solidFill>
              </a:rPr>
              <a:t>resource.  Announce only smaller prefixes in the DMZ</a:t>
            </a:r>
          </a:p>
          <a:p>
            <a:pPr marL="687388" lvl="1" indent="-317500">
              <a:spcBef>
                <a:spcPts val="1200"/>
              </a:spcBef>
              <a:spcAft>
                <a:spcPts val="0"/>
              </a:spcAft>
              <a:buClr>
                <a:schemeClr val="dk1"/>
              </a:buClr>
              <a:buSzPct val="100000"/>
              <a:buFont typeface="Arial"/>
              <a:buChar char="●"/>
            </a:pPr>
            <a:r>
              <a:rPr lang="en-US" dirty="0" smtClean="0">
                <a:solidFill>
                  <a:schemeClr val="dk1"/>
                </a:solidFill>
              </a:rPr>
              <a:t>Helps to pace out what the IDS will see too</a:t>
            </a:r>
          </a:p>
        </p:txBody>
      </p:sp>
      <p:sp>
        <p:nvSpPr>
          <p:cNvPr id="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07587383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How does your existing security work?</a:t>
            </a:r>
            <a:endParaRPr lang="en" dirty="0"/>
          </a:p>
        </p:txBody>
      </p:sp>
      <p:sp>
        <p:nvSpPr>
          <p:cNvPr id="464" name="Shape 464"/>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chemeClr val="dk1"/>
              </a:buClr>
              <a:buSzPct val="100000"/>
              <a:buFont typeface="Arial"/>
              <a:buChar char="●"/>
            </a:pPr>
            <a:r>
              <a:rPr lang="en-US" dirty="0" smtClean="0">
                <a:solidFill>
                  <a:schemeClr val="dk1"/>
                </a:solidFill>
              </a:rPr>
              <a:t>Software Patching &amp; Configuration Management</a:t>
            </a:r>
          </a:p>
          <a:p>
            <a:pPr marL="687388" lvl="1" indent="-317500">
              <a:spcBef>
                <a:spcPts val="1200"/>
              </a:spcBef>
              <a:spcAft>
                <a:spcPts val="0"/>
              </a:spcAft>
              <a:buClr>
                <a:schemeClr val="dk1"/>
              </a:buClr>
              <a:buSzPct val="100000"/>
              <a:buFont typeface="Arial"/>
              <a:buChar char="●"/>
            </a:pPr>
            <a:r>
              <a:rPr lang="en-US" dirty="0" smtClean="0">
                <a:solidFill>
                  <a:schemeClr val="dk1"/>
                </a:solidFill>
              </a:rPr>
              <a:t>“Early and often” – it is folly to try to manage this by hand.  Use an automated solution</a:t>
            </a:r>
          </a:p>
          <a:p>
            <a:pPr marL="687388" lvl="1" indent="-317500">
              <a:spcBef>
                <a:spcPts val="1200"/>
              </a:spcBef>
              <a:spcAft>
                <a:spcPts val="0"/>
              </a:spcAft>
              <a:buClr>
                <a:schemeClr val="dk1"/>
              </a:buClr>
              <a:buSzPct val="100000"/>
              <a:buFont typeface="Arial"/>
              <a:buChar char="●"/>
            </a:pPr>
            <a:r>
              <a:rPr lang="en-US" dirty="0" smtClean="0">
                <a:solidFill>
                  <a:schemeClr val="dk1"/>
                </a:solidFill>
              </a:rPr>
              <a:t>Central management (</a:t>
            </a:r>
            <a:r>
              <a:rPr lang="en-US" dirty="0" err="1" smtClean="0">
                <a:solidFill>
                  <a:schemeClr val="dk1"/>
                </a:solidFill>
              </a:rPr>
              <a:t>cfengine</a:t>
            </a:r>
            <a:r>
              <a:rPr lang="en-US" dirty="0" smtClean="0">
                <a:solidFill>
                  <a:schemeClr val="dk1"/>
                </a:solidFill>
              </a:rPr>
              <a:t>, puppet, etc.) is not just for clusters anymore.  Helps with security, also helps with user management, etc.</a:t>
            </a:r>
          </a:p>
          <a:p>
            <a:pPr marL="457200" indent="-317500">
              <a:spcBef>
                <a:spcPts val="1200"/>
              </a:spcBef>
              <a:spcAft>
                <a:spcPts val="0"/>
              </a:spcAft>
              <a:buClr>
                <a:schemeClr val="dk1"/>
              </a:buClr>
              <a:buSzPct val="100000"/>
              <a:buFont typeface="Arial"/>
              <a:buChar char="●"/>
            </a:pPr>
            <a:r>
              <a:rPr lang="en-US" dirty="0" smtClean="0">
                <a:solidFill>
                  <a:schemeClr val="dk1"/>
                </a:solidFill>
              </a:rPr>
              <a:t>Host-Based Security</a:t>
            </a:r>
          </a:p>
          <a:p>
            <a:pPr marL="687388" lvl="1" indent="-317500">
              <a:spcBef>
                <a:spcPts val="1200"/>
              </a:spcBef>
              <a:spcAft>
                <a:spcPts val="0"/>
              </a:spcAft>
              <a:buClr>
                <a:schemeClr val="dk1"/>
              </a:buClr>
              <a:buSzPct val="100000"/>
              <a:buFont typeface="Arial"/>
              <a:buChar char="●"/>
            </a:pPr>
            <a:r>
              <a:rPr lang="en-US" dirty="0" smtClean="0">
                <a:solidFill>
                  <a:schemeClr val="dk1"/>
                </a:solidFill>
              </a:rPr>
              <a:t>IDSs - </a:t>
            </a:r>
            <a:r>
              <a:rPr lang="en-US" dirty="0" smtClean="0">
                <a:solidFill>
                  <a:schemeClr val="dk1"/>
                </a:solidFill>
              </a:rPr>
              <a:t>Not a replacement for a good perimeter IDS; good at specific jobs (e.g. malware detection [</a:t>
            </a:r>
            <a:r>
              <a:rPr lang="en-US" dirty="0" err="1" smtClean="0">
                <a:solidFill>
                  <a:schemeClr val="dk1"/>
                </a:solidFill>
              </a:rPr>
              <a:t>rkhunter</a:t>
            </a:r>
            <a:r>
              <a:rPr lang="en-US" dirty="0" smtClean="0">
                <a:solidFill>
                  <a:schemeClr val="dk1"/>
                </a:solidFill>
              </a:rPr>
              <a:t>], installation of packages/user behavior [tripwire], breach monitoring [fail2ban]).  Others (OSSEC) handle a lot more tasks and branch out into log-watching capabilities.  </a:t>
            </a:r>
          </a:p>
          <a:p>
            <a:pPr marL="687388" lvl="1" indent="-317500">
              <a:spcBef>
                <a:spcPts val="1200"/>
              </a:spcBef>
              <a:spcAft>
                <a:spcPts val="0"/>
              </a:spcAft>
              <a:buClr>
                <a:schemeClr val="dk1"/>
              </a:buClr>
              <a:buSzPct val="100000"/>
              <a:buFont typeface="Arial"/>
              <a:buChar char="●"/>
            </a:pPr>
            <a:r>
              <a:rPr lang="en-US" dirty="0" smtClean="0">
                <a:solidFill>
                  <a:schemeClr val="dk1"/>
                </a:solidFill>
              </a:rPr>
              <a:t>Firewalls - </a:t>
            </a:r>
            <a:r>
              <a:rPr lang="en-US" dirty="0" smtClean="0">
                <a:solidFill>
                  <a:schemeClr val="dk1"/>
                </a:solidFill>
              </a:rPr>
              <a:t>On a host, these act as th</a:t>
            </a:r>
            <a:r>
              <a:rPr lang="en-US" dirty="0" smtClean="0">
                <a:solidFill>
                  <a:schemeClr val="dk1"/>
                </a:solidFill>
              </a:rPr>
              <a:t>e ‘second wave’.  Can be tuned to a finer grain than perimeter ACLs or a blanket firewall – e.g. the DTN needs different ports than </a:t>
            </a:r>
            <a:r>
              <a:rPr lang="en-US" dirty="0" err="1" smtClean="0">
                <a:solidFill>
                  <a:schemeClr val="dk1"/>
                </a:solidFill>
              </a:rPr>
              <a:t>perfSONAR</a:t>
            </a:r>
            <a:r>
              <a:rPr lang="en-US" dirty="0" smtClean="0">
                <a:solidFill>
                  <a:schemeClr val="dk1"/>
                </a:solidFill>
              </a:rPr>
              <a:t>, but both want to restrict SSH access to a bastion host</a:t>
            </a:r>
            <a:endParaRPr lang="en-US" dirty="0" smtClean="0">
              <a:solidFill>
                <a:schemeClr val="dk1"/>
              </a:solidFill>
            </a:endParaRPr>
          </a:p>
          <a:p>
            <a:pPr marL="687388" lvl="1" indent="-317500">
              <a:spcBef>
                <a:spcPts val="1200"/>
              </a:spcBef>
              <a:spcAft>
                <a:spcPts val="0"/>
              </a:spcAft>
              <a:buClr>
                <a:schemeClr val="dk1"/>
              </a:buClr>
              <a:buSzPct val="100000"/>
              <a:buFont typeface="Arial"/>
              <a:buChar char="●"/>
            </a:pPr>
            <a:endParaRPr lang="en" dirty="0" smtClean="0">
              <a:solidFill>
                <a:schemeClr val="dk1"/>
              </a:solidFill>
            </a:endParaRPr>
          </a:p>
        </p:txBody>
      </p:sp>
      <p:sp>
        <p:nvSpPr>
          <p:cNvPr id="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53911534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How does your existing security work?</a:t>
            </a:r>
            <a:endParaRPr lang="en" dirty="0"/>
          </a:p>
        </p:txBody>
      </p:sp>
      <p:sp>
        <p:nvSpPr>
          <p:cNvPr id="499" name="Shape 499"/>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User </a:t>
            </a:r>
            <a:r>
              <a:rPr lang="en" dirty="0" smtClean="0">
                <a:solidFill>
                  <a:schemeClr val="dk1"/>
                </a:solidFill>
              </a:rPr>
              <a:t>Accountability</a:t>
            </a:r>
            <a:endParaRPr lang="en-US" dirty="0" smtClean="0">
              <a:solidFill>
                <a:schemeClr val="dk1"/>
              </a:solidFill>
            </a:endParaRPr>
          </a:p>
          <a:p>
            <a:pPr marL="687388" lvl="1" indent="-317500">
              <a:spcBef>
                <a:spcPts val="1200"/>
              </a:spcBef>
              <a:spcAft>
                <a:spcPts val="0"/>
              </a:spcAft>
              <a:buClr>
                <a:srgbClr val="000000"/>
              </a:buClr>
              <a:buSzPct val="100000"/>
              <a:buFont typeface="Arial"/>
              <a:buChar char="●"/>
            </a:pPr>
            <a:r>
              <a:rPr lang="en-US" dirty="0" smtClean="0">
                <a:solidFill>
                  <a:schemeClr val="dk1"/>
                </a:solidFill>
              </a:rPr>
              <a:t>Central user management is a great tool to manage the who/what/where aspects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Bastion host can limit the attack surface for resources</a:t>
            </a:r>
          </a:p>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Logging (&amp; alerting)</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Need a way to aggregate behavior on servers/network devices and look for patterns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Lots of software solutions to help here (</a:t>
            </a:r>
            <a:r>
              <a:rPr lang="en-US" dirty="0" err="1" smtClean="0">
                <a:solidFill>
                  <a:schemeClr val="dk1"/>
                </a:solidFill>
              </a:rPr>
              <a:t>logstache</a:t>
            </a:r>
            <a:r>
              <a:rPr lang="en-US" dirty="0" smtClean="0">
                <a:solidFill>
                  <a:schemeClr val="dk1"/>
                </a:solidFill>
              </a:rPr>
              <a:t>, </a:t>
            </a:r>
            <a:r>
              <a:rPr lang="en-US" dirty="0" err="1" smtClean="0">
                <a:solidFill>
                  <a:schemeClr val="dk1"/>
                </a:solidFill>
              </a:rPr>
              <a:t>graywolf</a:t>
            </a:r>
            <a:r>
              <a:rPr lang="en-US" dirty="0" smtClean="0">
                <a:solidFill>
                  <a:schemeClr val="dk1"/>
                </a:solidFill>
              </a:rPr>
              <a:t>, </a:t>
            </a:r>
            <a:r>
              <a:rPr lang="en-US" dirty="0" err="1" smtClean="0">
                <a:solidFill>
                  <a:schemeClr val="dk1"/>
                </a:solidFill>
              </a:rPr>
              <a:t>splunk</a:t>
            </a:r>
            <a:r>
              <a:rPr lang="en-US" dirty="0" smtClean="0">
                <a:solidFill>
                  <a:schemeClr val="dk1"/>
                </a:solidFill>
              </a:rPr>
              <a:t>)</a:t>
            </a:r>
          </a:p>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Confidentiality &amp; Data Integrity</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Easy win – secured protocols (e.g. SSH) when you need them.  </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Deep thoughts – what data are your scientists sending?  Is it PHI?</a:t>
            </a:r>
          </a:p>
          <a:p>
            <a:pPr marL="917575" lvl="2" indent="-317500">
              <a:spcBef>
                <a:spcPts val="1200"/>
              </a:spcBef>
              <a:spcAft>
                <a:spcPts val="0"/>
              </a:spcAft>
              <a:buClr>
                <a:srgbClr val="000000"/>
              </a:buClr>
              <a:buSzPct val="100000"/>
              <a:buFont typeface="Arial"/>
              <a:buChar char="●"/>
            </a:pPr>
            <a:r>
              <a:rPr lang="en-US" sz="1200" dirty="0" smtClean="0">
                <a:solidFill>
                  <a:schemeClr val="dk1"/>
                </a:solidFill>
              </a:rPr>
              <a:t>Yes – encrypt at rest using a strong protocol.  Use an encrypted channel (not SCP – most data transfer can do encryption, e.g. Globus)</a:t>
            </a:r>
          </a:p>
          <a:p>
            <a:pPr marL="917575" lvl="2" indent="-317500">
              <a:spcBef>
                <a:spcPts val="1200"/>
              </a:spcBef>
              <a:spcAft>
                <a:spcPts val="0"/>
              </a:spcAft>
              <a:buClr>
                <a:srgbClr val="000000"/>
              </a:buClr>
              <a:buSzPct val="100000"/>
              <a:buFont typeface="Arial"/>
              <a:buChar char="●"/>
            </a:pPr>
            <a:r>
              <a:rPr lang="en-US" sz="1200" dirty="0" smtClean="0">
                <a:solidFill>
                  <a:schemeClr val="dk1"/>
                </a:solidFill>
              </a:rPr>
              <a:t>No – can stull use an encrypted channel, but this is a waste of CPU resources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Check-summing the end result</a:t>
            </a:r>
            <a:endParaRPr lang="en" dirty="0">
              <a:solidFill>
                <a:schemeClr val="dk1"/>
              </a:solidFill>
            </a:endParaRP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286447005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How does your existing security work?</a:t>
            </a:r>
            <a:endParaRPr lang="en" dirty="0"/>
          </a:p>
        </p:txBody>
      </p:sp>
      <p:sp>
        <p:nvSpPr>
          <p:cNvPr id="520" name="Shape 520"/>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External IDS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Heavy hitter on the network – ideally will be doing real-time processing of traffic without impacting flows: d</a:t>
            </a:r>
            <a:r>
              <a:rPr lang="en-US" dirty="0" smtClean="0">
                <a:solidFill>
                  <a:schemeClr val="dk1"/>
                </a:solidFill>
              </a:rPr>
              <a:t>oes this via use of optical taps/port mirroring</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Bro-IDS, Snort, </a:t>
            </a:r>
            <a:r>
              <a:rPr lang="en-US" dirty="0" err="1" smtClean="0">
                <a:solidFill>
                  <a:schemeClr val="dk1"/>
                </a:solidFill>
              </a:rPr>
              <a:t>Surricata</a:t>
            </a:r>
            <a:r>
              <a:rPr lang="en-US" dirty="0" smtClean="0">
                <a:solidFill>
                  <a:schemeClr val="dk1"/>
                </a:solidFill>
              </a:rPr>
              <a:t>, </a:t>
            </a:r>
            <a:r>
              <a:rPr lang="en-US" dirty="0" err="1" smtClean="0">
                <a:solidFill>
                  <a:schemeClr val="dk1"/>
                </a:solidFill>
              </a:rPr>
              <a:t>etc</a:t>
            </a:r>
            <a:r>
              <a:rPr lang="en-US" dirty="0" smtClean="0">
                <a:solidFill>
                  <a:schemeClr val="dk1"/>
                </a:solidFill>
              </a:rPr>
              <a:t> – assess before choosing</a:t>
            </a:r>
          </a:p>
          <a:p>
            <a:pPr marL="457200" indent="-317500">
              <a:spcBef>
                <a:spcPts val="1200"/>
              </a:spcBef>
              <a:spcAft>
                <a:spcPts val="0"/>
              </a:spcAft>
              <a:buClr>
                <a:srgbClr val="000000"/>
              </a:buClr>
              <a:buSzPct val="100000"/>
              <a:buFont typeface="Arial"/>
              <a:buChar char="●"/>
            </a:pPr>
            <a:r>
              <a:rPr lang="en-US" dirty="0" smtClean="0">
                <a:solidFill>
                  <a:schemeClr val="dk1"/>
                </a:solidFill>
              </a:rPr>
              <a:t>Dynamic black hole routing</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Idea is to send traffic identified to be nasty to the bit bucket.  The IDS can be programmed to help with this – or by subscribing to community feeds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BGP </a:t>
            </a:r>
            <a:r>
              <a:rPr lang="en-US" dirty="0" err="1">
                <a:solidFill>
                  <a:schemeClr val="dk1"/>
                </a:solidFill>
              </a:rPr>
              <a:t>FlowSpec</a:t>
            </a:r>
            <a:r>
              <a:rPr lang="en-US" dirty="0">
                <a:solidFill>
                  <a:schemeClr val="dk1"/>
                </a:solidFill>
              </a:rPr>
              <a:t> (RFC 5575</a:t>
            </a:r>
            <a:r>
              <a:rPr lang="en-US" dirty="0" smtClean="0">
                <a:solidFill>
                  <a:schemeClr val="dk1"/>
                </a:solidFill>
              </a:rPr>
              <a:t>)</a:t>
            </a:r>
          </a:p>
          <a:p>
            <a:pPr marL="917575" lvl="2" indent="-317500">
              <a:spcBef>
                <a:spcPts val="1200"/>
              </a:spcBef>
              <a:spcAft>
                <a:spcPts val="0"/>
              </a:spcAft>
              <a:buClr>
                <a:srgbClr val="000000"/>
              </a:buClr>
              <a:buSzPct val="100000"/>
              <a:buFont typeface="Arial"/>
              <a:buChar char="●"/>
            </a:pPr>
            <a:r>
              <a:rPr lang="en-US" dirty="0">
                <a:solidFill>
                  <a:schemeClr val="dk1"/>
                </a:solidFill>
              </a:rPr>
              <a:t>R</a:t>
            </a:r>
            <a:r>
              <a:rPr lang="en-US" dirty="0" smtClean="0">
                <a:solidFill>
                  <a:schemeClr val="dk1"/>
                </a:solidFill>
              </a:rPr>
              <a:t>elatively </a:t>
            </a:r>
            <a:r>
              <a:rPr lang="en-US" dirty="0">
                <a:solidFill>
                  <a:schemeClr val="dk1"/>
                </a:solidFill>
              </a:rPr>
              <a:t>new protocol that defines a new BGP NLRI (Network Layer Reachability Information) format used to distribute traffic flow specification rules</a:t>
            </a:r>
            <a:r>
              <a:rPr lang="en-US" dirty="0" smtClean="0">
                <a:solidFill>
                  <a:schemeClr val="dk1"/>
                </a:solidFill>
              </a:rPr>
              <a:t>.</a:t>
            </a:r>
          </a:p>
          <a:p>
            <a:pPr marL="917575" lvl="2" indent="-317500">
              <a:spcBef>
                <a:spcPts val="1200"/>
              </a:spcBef>
              <a:spcAft>
                <a:spcPts val="0"/>
              </a:spcAft>
              <a:buClr>
                <a:srgbClr val="000000"/>
              </a:buClr>
              <a:buSzPct val="100000"/>
              <a:buFont typeface="Arial"/>
              <a:buChar char="●"/>
            </a:pPr>
            <a:r>
              <a:rPr lang="en-US" dirty="0" smtClean="0">
                <a:solidFill>
                  <a:schemeClr val="dk1"/>
                </a:solidFill>
              </a:rPr>
              <a:t>E.g. selective drop traffic similar to how a firewall would work</a:t>
            </a:r>
          </a:p>
          <a:p>
            <a:pPr marL="917575" lvl="2" indent="-317500">
              <a:spcBef>
                <a:spcPts val="1200"/>
              </a:spcBef>
              <a:spcAft>
                <a:spcPts val="0"/>
              </a:spcAft>
              <a:buClr>
                <a:srgbClr val="000000"/>
              </a:buClr>
              <a:buSzPct val="100000"/>
              <a:buFont typeface="Arial"/>
              <a:buChar char="●"/>
            </a:pPr>
            <a:r>
              <a:rPr lang="en-US" dirty="0">
                <a:solidFill>
                  <a:schemeClr val="dk1"/>
                </a:solidFill>
              </a:rPr>
              <a:t>V</a:t>
            </a:r>
            <a:r>
              <a:rPr lang="en-US" dirty="0" smtClean="0">
                <a:solidFill>
                  <a:schemeClr val="dk1"/>
                </a:solidFill>
              </a:rPr>
              <a:t>ery new and requires a lot of care and feeding - Caveat emptor</a:t>
            </a:r>
            <a:endParaRPr lang="en-US" dirty="0" smtClean="0">
              <a:solidFill>
                <a:schemeClr val="dk1"/>
              </a:solidFill>
            </a:endParaRPr>
          </a:p>
        </p:txBody>
      </p:sp>
      <p:sp>
        <p:nvSpPr>
          <p:cNvPr id="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92062239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p:cNvPicPr preferRelativeResize="0"/>
          <p:nvPr/>
        </p:nvPicPr>
        <p:blipFill>
          <a:blip r:embed="rId3"/>
          <a:stretch>
            <a:fillRect/>
          </a:stretch>
        </p:blipFill>
        <p:spPr>
          <a:xfrm>
            <a:off x="6440737" y="2389449"/>
            <a:ext cx="609600" cy="812800"/>
          </a:xfrm>
          <a:prstGeom prst="rect">
            <a:avLst/>
          </a:prstGeom>
          <a:noFill/>
          <a:ln>
            <a:noFill/>
          </a:ln>
        </p:spPr>
      </p:pic>
      <p:cxnSp>
        <p:nvCxnSpPr>
          <p:cNvPr id="360" name="Shape 360"/>
          <p:cNvCxnSpPr/>
          <p:nvPr/>
        </p:nvCxnSpPr>
        <p:spPr>
          <a:xfrm>
            <a:off x="2947727" y="2526633"/>
            <a:ext cx="366899" cy="698000"/>
          </a:xfrm>
          <a:prstGeom prst="straightConnector1">
            <a:avLst/>
          </a:prstGeom>
          <a:noFill/>
          <a:ln w="19050" cap="flat">
            <a:solidFill>
              <a:schemeClr val="dk2"/>
            </a:solidFill>
            <a:prstDash val="solid"/>
            <a:round/>
            <a:headEnd type="none" w="lg" len="lg"/>
            <a:tailEnd type="none" w="lg" len="lg"/>
          </a:ln>
        </p:spPr>
      </p:cxnSp>
      <p:pic>
        <p:nvPicPr>
          <p:cNvPr id="361" name="Shape 361"/>
          <p:cNvPicPr preferRelativeResize="0"/>
          <p:nvPr/>
        </p:nvPicPr>
        <p:blipFill>
          <a:blip r:embed="rId4"/>
          <a:stretch>
            <a:fillRect/>
          </a:stretch>
        </p:blipFill>
        <p:spPr>
          <a:xfrm>
            <a:off x="2530003" y="3550736"/>
            <a:ext cx="4266875" cy="2996965"/>
          </a:xfrm>
          <a:prstGeom prst="rect">
            <a:avLst/>
          </a:prstGeom>
          <a:noFill/>
          <a:ln>
            <a:noFill/>
          </a:ln>
        </p:spPr>
      </p:pic>
      <p:cxnSp>
        <p:nvCxnSpPr>
          <p:cNvPr id="362" name="Shape 362"/>
          <p:cNvCxnSpPr/>
          <p:nvPr/>
        </p:nvCxnSpPr>
        <p:spPr>
          <a:xfrm rot="10800000">
            <a:off x="4440537" y="4046049"/>
            <a:ext cx="333899" cy="265599"/>
          </a:xfrm>
          <a:prstGeom prst="straightConnector1">
            <a:avLst/>
          </a:prstGeom>
          <a:noFill/>
          <a:ln w="19050" cap="flat">
            <a:solidFill>
              <a:srgbClr val="980000"/>
            </a:solidFill>
            <a:prstDash val="solid"/>
            <a:round/>
            <a:headEnd type="none" w="lg" len="lg"/>
            <a:tailEnd type="none" w="lg" len="lg"/>
          </a:ln>
        </p:spPr>
      </p:cxnSp>
      <p:cxnSp>
        <p:nvCxnSpPr>
          <p:cNvPr id="363" name="Shape 363"/>
          <p:cNvCxnSpPr/>
          <p:nvPr/>
        </p:nvCxnSpPr>
        <p:spPr>
          <a:xfrm rot="10800000" flipH="1">
            <a:off x="4411231" y="3999215"/>
            <a:ext cx="357299" cy="296799"/>
          </a:xfrm>
          <a:prstGeom prst="straightConnector1">
            <a:avLst/>
          </a:prstGeom>
          <a:noFill/>
          <a:ln w="19050" cap="flat">
            <a:solidFill>
              <a:srgbClr val="980000"/>
            </a:solidFill>
            <a:prstDash val="solid"/>
            <a:round/>
            <a:headEnd type="none" w="lg" len="lg"/>
            <a:tailEnd type="none" w="lg" len="lg"/>
          </a:ln>
        </p:spPr>
      </p:cxnSp>
      <p:cxnSp>
        <p:nvCxnSpPr>
          <p:cNvPr id="364" name="Shape 364"/>
          <p:cNvCxnSpPr/>
          <p:nvPr/>
        </p:nvCxnSpPr>
        <p:spPr>
          <a:xfrm rot="10800000" flipH="1">
            <a:off x="4405375" y="4710149"/>
            <a:ext cx="363300" cy="390399"/>
          </a:xfrm>
          <a:prstGeom prst="straightConnector1">
            <a:avLst/>
          </a:prstGeom>
          <a:noFill/>
          <a:ln w="19050" cap="flat">
            <a:solidFill>
              <a:srgbClr val="980000"/>
            </a:solidFill>
            <a:prstDash val="solid"/>
            <a:round/>
            <a:headEnd type="none" w="lg" len="lg"/>
            <a:tailEnd type="none" w="lg" len="lg"/>
          </a:ln>
        </p:spPr>
      </p:cxnSp>
      <p:cxnSp>
        <p:nvCxnSpPr>
          <p:cNvPr id="365" name="Shape 365"/>
          <p:cNvCxnSpPr/>
          <p:nvPr/>
        </p:nvCxnSpPr>
        <p:spPr>
          <a:xfrm rot="10800000">
            <a:off x="4387874" y="4717682"/>
            <a:ext cx="380700" cy="335999"/>
          </a:xfrm>
          <a:prstGeom prst="straightConnector1">
            <a:avLst/>
          </a:prstGeom>
          <a:noFill/>
          <a:ln w="19050" cap="flat">
            <a:solidFill>
              <a:srgbClr val="980000"/>
            </a:solidFill>
            <a:prstDash val="solid"/>
            <a:round/>
            <a:headEnd type="none" w="lg" len="lg"/>
            <a:tailEnd type="none" w="lg" len="lg"/>
          </a:ln>
        </p:spPr>
      </p:cxnSp>
      <p:cxnSp>
        <p:nvCxnSpPr>
          <p:cNvPr id="366" name="Shape 366"/>
          <p:cNvCxnSpPr/>
          <p:nvPr/>
        </p:nvCxnSpPr>
        <p:spPr>
          <a:xfrm>
            <a:off x="4463950" y="5241133"/>
            <a:ext cx="310500" cy="0"/>
          </a:xfrm>
          <a:prstGeom prst="straightConnector1">
            <a:avLst/>
          </a:prstGeom>
          <a:noFill/>
          <a:ln w="19050" cap="flat">
            <a:solidFill>
              <a:srgbClr val="980000"/>
            </a:solidFill>
            <a:prstDash val="solid"/>
            <a:round/>
            <a:headEnd type="none" w="lg" len="lg"/>
            <a:tailEnd type="none" w="lg" len="lg"/>
          </a:ln>
        </p:spPr>
      </p:cxnSp>
      <p:cxnSp>
        <p:nvCxnSpPr>
          <p:cNvPr id="367" name="Shape 367"/>
          <p:cNvCxnSpPr/>
          <p:nvPr/>
        </p:nvCxnSpPr>
        <p:spPr>
          <a:xfrm rot="10800000">
            <a:off x="4973600" y="4007065"/>
            <a:ext cx="0" cy="328000"/>
          </a:xfrm>
          <a:prstGeom prst="straightConnector1">
            <a:avLst/>
          </a:prstGeom>
          <a:noFill/>
          <a:ln w="19050" cap="flat">
            <a:solidFill>
              <a:srgbClr val="980000"/>
            </a:solidFill>
            <a:prstDash val="solid"/>
            <a:round/>
            <a:headEnd type="none" w="lg" len="lg"/>
            <a:tailEnd type="none" w="lg" len="lg"/>
          </a:ln>
        </p:spPr>
      </p:cxnSp>
      <p:cxnSp>
        <p:nvCxnSpPr>
          <p:cNvPr id="368" name="Shape 368"/>
          <p:cNvCxnSpPr/>
          <p:nvPr/>
        </p:nvCxnSpPr>
        <p:spPr>
          <a:xfrm rot="10800000">
            <a:off x="4247200" y="4030632"/>
            <a:ext cx="0" cy="273200"/>
          </a:xfrm>
          <a:prstGeom prst="straightConnector1">
            <a:avLst/>
          </a:prstGeom>
          <a:noFill/>
          <a:ln w="19050" cap="flat">
            <a:solidFill>
              <a:srgbClr val="980000"/>
            </a:solidFill>
            <a:prstDash val="solid"/>
            <a:round/>
            <a:headEnd type="none" w="lg" len="lg"/>
            <a:tailEnd type="none" w="lg" len="lg"/>
          </a:ln>
        </p:spPr>
      </p:cxnSp>
      <p:cxnSp>
        <p:nvCxnSpPr>
          <p:cNvPr id="369" name="Shape 369"/>
          <p:cNvCxnSpPr/>
          <p:nvPr/>
        </p:nvCxnSpPr>
        <p:spPr>
          <a:xfrm rot="10800000">
            <a:off x="4247349" y="4764615"/>
            <a:ext cx="5700" cy="367199"/>
          </a:xfrm>
          <a:prstGeom prst="straightConnector1">
            <a:avLst/>
          </a:prstGeom>
          <a:noFill/>
          <a:ln w="19050" cap="flat">
            <a:solidFill>
              <a:srgbClr val="980000"/>
            </a:solidFill>
            <a:prstDash val="solid"/>
            <a:round/>
            <a:headEnd type="none" w="lg" len="lg"/>
            <a:tailEnd type="none" w="lg" len="lg"/>
          </a:ln>
        </p:spPr>
      </p:cxnSp>
      <p:cxnSp>
        <p:nvCxnSpPr>
          <p:cNvPr id="370" name="Shape 370"/>
          <p:cNvCxnSpPr/>
          <p:nvPr/>
        </p:nvCxnSpPr>
        <p:spPr>
          <a:xfrm rot="10800000">
            <a:off x="4961900" y="4733265"/>
            <a:ext cx="0" cy="468800"/>
          </a:xfrm>
          <a:prstGeom prst="straightConnector1">
            <a:avLst/>
          </a:prstGeom>
          <a:noFill/>
          <a:ln w="19050" cap="flat">
            <a:solidFill>
              <a:srgbClr val="CC0000"/>
            </a:solidFill>
            <a:prstDash val="solid"/>
            <a:round/>
            <a:headEnd type="none" w="lg" len="lg"/>
            <a:tailEnd type="none" w="lg" len="lg"/>
          </a:ln>
        </p:spPr>
      </p:cxnSp>
      <p:cxnSp>
        <p:nvCxnSpPr>
          <p:cNvPr id="371" name="Shape 371"/>
          <p:cNvCxnSpPr/>
          <p:nvPr/>
        </p:nvCxnSpPr>
        <p:spPr>
          <a:xfrm flipH="1">
            <a:off x="4160074" y="2233949"/>
            <a:ext cx="5100" cy="1316799"/>
          </a:xfrm>
          <a:prstGeom prst="straightConnector1">
            <a:avLst/>
          </a:prstGeom>
          <a:noFill/>
          <a:ln w="19050" cap="flat">
            <a:solidFill>
              <a:srgbClr val="980000"/>
            </a:solidFill>
            <a:prstDash val="solid"/>
            <a:round/>
            <a:headEnd type="none" w="lg" len="lg"/>
            <a:tailEnd type="none" w="lg" len="lg"/>
          </a:ln>
        </p:spPr>
      </p:cxnSp>
      <p:cxnSp>
        <p:nvCxnSpPr>
          <p:cNvPr id="372" name="Shape 372"/>
          <p:cNvCxnSpPr>
            <a:stCxn id="373" idx="0"/>
          </p:cNvCxnSpPr>
          <p:nvPr/>
        </p:nvCxnSpPr>
        <p:spPr>
          <a:xfrm rot="10800000">
            <a:off x="4947730" y="2529732"/>
            <a:ext cx="7499" cy="610400"/>
          </a:xfrm>
          <a:prstGeom prst="straightConnector1">
            <a:avLst/>
          </a:prstGeom>
          <a:noFill/>
          <a:ln w="19050" cap="flat">
            <a:solidFill>
              <a:srgbClr val="980000"/>
            </a:solidFill>
            <a:prstDash val="solid"/>
            <a:round/>
            <a:headEnd type="none" w="lg" len="lg"/>
            <a:tailEnd type="none" w="lg" len="lg"/>
          </a:ln>
        </p:spPr>
      </p:cxnSp>
      <p:cxnSp>
        <p:nvCxnSpPr>
          <p:cNvPr id="374" name="Shape 374"/>
          <p:cNvCxnSpPr>
            <a:stCxn id="375" idx="3"/>
            <a:endCxn id="373" idx="1"/>
          </p:cNvCxnSpPr>
          <p:nvPr/>
        </p:nvCxnSpPr>
        <p:spPr>
          <a:xfrm>
            <a:off x="4491349" y="3624349"/>
            <a:ext cx="212950" cy="0"/>
          </a:xfrm>
          <a:prstGeom prst="straightConnector1">
            <a:avLst/>
          </a:prstGeom>
          <a:noFill/>
          <a:ln w="19050" cap="flat">
            <a:solidFill>
              <a:srgbClr val="980000"/>
            </a:solidFill>
            <a:prstDash val="solid"/>
            <a:round/>
            <a:headEnd type="none" w="lg" len="lg"/>
            <a:tailEnd type="none" w="lg" len="lg"/>
          </a:ln>
        </p:spPr>
      </p:cxnSp>
      <p:cxnSp>
        <p:nvCxnSpPr>
          <p:cNvPr id="376" name="Shape 376"/>
          <p:cNvCxnSpPr/>
          <p:nvPr/>
        </p:nvCxnSpPr>
        <p:spPr>
          <a:xfrm>
            <a:off x="4364350" y="3819533"/>
            <a:ext cx="380700" cy="0"/>
          </a:xfrm>
          <a:prstGeom prst="straightConnector1">
            <a:avLst/>
          </a:prstGeom>
          <a:noFill/>
          <a:ln w="19050" cap="flat">
            <a:solidFill>
              <a:srgbClr val="980000"/>
            </a:solidFill>
            <a:prstDash val="solid"/>
            <a:round/>
            <a:headEnd type="none" w="lg" len="lg"/>
            <a:tailEnd type="none" w="lg" len="lg"/>
          </a:ln>
        </p:spPr>
      </p:cxnSp>
      <p:pic>
        <p:nvPicPr>
          <p:cNvPr id="375" name="Shape 375"/>
          <p:cNvPicPr preferRelativeResize="0"/>
          <p:nvPr/>
        </p:nvPicPr>
        <p:blipFill>
          <a:blip r:embed="rId5"/>
          <a:stretch>
            <a:fillRect/>
          </a:stretch>
        </p:blipFill>
        <p:spPr>
          <a:xfrm>
            <a:off x="3989525" y="3140139"/>
            <a:ext cx="501824" cy="968433"/>
          </a:xfrm>
          <a:prstGeom prst="rect">
            <a:avLst/>
          </a:prstGeom>
          <a:noFill/>
          <a:ln>
            <a:noFill/>
          </a:ln>
        </p:spPr>
      </p:pic>
      <p:pic>
        <p:nvPicPr>
          <p:cNvPr id="373" name="Shape 373"/>
          <p:cNvPicPr preferRelativeResize="0"/>
          <p:nvPr/>
        </p:nvPicPr>
        <p:blipFill>
          <a:blip r:embed="rId5"/>
          <a:stretch>
            <a:fillRect/>
          </a:stretch>
        </p:blipFill>
        <p:spPr>
          <a:xfrm>
            <a:off x="4704300" y="3140139"/>
            <a:ext cx="501824" cy="968433"/>
          </a:xfrm>
          <a:prstGeom prst="rect">
            <a:avLst/>
          </a:prstGeom>
          <a:noFill/>
          <a:ln>
            <a:noFill/>
          </a:ln>
        </p:spPr>
      </p:pic>
      <p:pic>
        <p:nvPicPr>
          <p:cNvPr id="377" name="Shape 377"/>
          <p:cNvPicPr preferRelativeResize="0"/>
          <p:nvPr/>
        </p:nvPicPr>
        <p:blipFill>
          <a:blip r:embed="rId6"/>
          <a:stretch>
            <a:fillRect/>
          </a:stretch>
        </p:blipFill>
        <p:spPr>
          <a:xfrm>
            <a:off x="4713862" y="4201367"/>
            <a:ext cx="475180" cy="610400"/>
          </a:xfrm>
          <a:prstGeom prst="rect">
            <a:avLst/>
          </a:prstGeom>
          <a:noFill/>
          <a:ln>
            <a:noFill/>
          </a:ln>
        </p:spPr>
      </p:pic>
      <p:cxnSp>
        <p:nvCxnSpPr>
          <p:cNvPr id="378" name="Shape 378"/>
          <p:cNvCxnSpPr>
            <a:stCxn id="379" idx="3"/>
            <a:endCxn id="377" idx="1"/>
          </p:cNvCxnSpPr>
          <p:nvPr/>
        </p:nvCxnSpPr>
        <p:spPr>
          <a:xfrm>
            <a:off x="4478046" y="4506567"/>
            <a:ext cx="235831" cy="0"/>
          </a:xfrm>
          <a:prstGeom prst="straightConnector1">
            <a:avLst/>
          </a:prstGeom>
          <a:noFill/>
          <a:ln w="19050" cap="flat">
            <a:solidFill>
              <a:srgbClr val="980000"/>
            </a:solidFill>
            <a:prstDash val="solid"/>
            <a:round/>
            <a:headEnd type="none" w="lg" len="lg"/>
            <a:tailEnd type="none" w="lg" len="lg"/>
          </a:ln>
        </p:spPr>
      </p:cxnSp>
      <p:cxnSp>
        <p:nvCxnSpPr>
          <p:cNvPr id="380" name="Shape 380"/>
          <p:cNvCxnSpPr>
            <a:stCxn id="381" idx="3"/>
            <a:endCxn id="382" idx="1"/>
          </p:cNvCxnSpPr>
          <p:nvPr/>
        </p:nvCxnSpPr>
        <p:spPr>
          <a:xfrm>
            <a:off x="4491372" y="5459083"/>
            <a:ext cx="231337" cy="0"/>
          </a:xfrm>
          <a:prstGeom prst="straightConnector1">
            <a:avLst/>
          </a:prstGeom>
          <a:noFill/>
          <a:ln w="19050" cap="flat">
            <a:solidFill>
              <a:srgbClr val="980000"/>
            </a:solidFill>
            <a:prstDash val="solid"/>
            <a:round/>
            <a:headEnd type="none" w="lg" len="lg"/>
            <a:tailEnd type="none" w="lg" len="lg"/>
          </a:ln>
        </p:spPr>
      </p:cxnSp>
      <p:cxnSp>
        <p:nvCxnSpPr>
          <p:cNvPr id="384" name="Shape 384"/>
          <p:cNvCxnSpPr/>
          <p:nvPr/>
        </p:nvCxnSpPr>
        <p:spPr>
          <a:xfrm rot="10800000" flipH="1">
            <a:off x="2862622" y="5460049"/>
            <a:ext cx="1401299" cy="101599"/>
          </a:xfrm>
          <a:prstGeom prst="straightConnector1">
            <a:avLst/>
          </a:prstGeom>
          <a:noFill/>
          <a:ln w="19050" cap="flat">
            <a:solidFill>
              <a:schemeClr val="dk2"/>
            </a:solidFill>
            <a:prstDash val="solid"/>
            <a:round/>
            <a:headEnd type="none" w="lg" len="lg"/>
            <a:tailEnd type="none" w="lg" len="lg"/>
          </a:ln>
        </p:spPr>
      </p:cxnSp>
      <p:cxnSp>
        <p:nvCxnSpPr>
          <p:cNvPr id="386" name="Shape 386"/>
          <p:cNvCxnSpPr/>
          <p:nvPr/>
        </p:nvCxnSpPr>
        <p:spPr>
          <a:xfrm rot="10800000">
            <a:off x="5120007" y="5692465"/>
            <a:ext cx="561599" cy="203600"/>
          </a:xfrm>
          <a:prstGeom prst="straightConnector1">
            <a:avLst/>
          </a:prstGeom>
          <a:noFill/>
          <a:ln w="19050" cap="flat">
            <a:solidFill>
              <a:schemeClr val="dk2"/>
            </a:solidFill>
            <a:prstDash val="solid"/>
            <a:round/>
            <a:headEnd type="none" w="lg" len="lg"/>
            <a:tailEnd type="none" w="lg" len="lg"/>
          </a:ln>
        </p:spPr>
      </p:cxnSp>
      <p:cxnSp>
        <p:nvCxnSpPr>
          <p:cNvPr id="387" name="Shape 387"/>
          <p:cNvCxnSpPr/>
          <p:nvPr/>
        </p:nvCxnSpPr>
        <p:spPr>
          <a:xfrm flipH="1">
            <a:off x="5103654" y="4652867"/>
            <a:ext cx="561599" cy="719600"/>
          </a:xfrm>
          <a:prstGeom prst="straightConnector1">
            <a:avLst/>
          </a:prstGeom>
          <a:noFill/>
          <a:ln w="19050" cap="flat">
            <a:solidFill>
              <a:schemeClr val="dk2"/>
            </a:solidFill>
            <a:prstDash val="solid"/>
            <a:round/>
            <a:headEnd type="none" w="lg" len="lg"/>
            <a:tailEnd type="none" w="lg" len="lg"/>
          </a:ln>
        </p:spPr>
      </p:cxnSp>
      <p:pic>
        <p:nvPicPr>
          <p:cNvPr id="382" name="Shape 382"/>
          <p:cNvPicPr preferRelativeResize="0"/>
          <p:nvPr/>
        </p:nvPicPr>
        <p:blipFill>
          <a:blip r:embed="rId5"/>
          <a:stretch>
            <a:fillRect/>
          </a:stretch>
        </p:blipFill>
        <p:spPr>
          <a:xfrm>
            <a:off x="4722687" y="4974882"/>
            <a:ext cx="501824" cy="968433"/>
          </a:xfrm>
          <a:prstGeom prst="rect">
            <a:avLst/>
          </a:prstGeom>
          <a:noFill/>
          <a:ln>
            <a:noFill/>
          </a:ln>
        </p:spPr>
      </p:pic>
      <p:pic>
        <p:nvPicPr>
          <p:cNvPr id="392" name="Shape 392"/>
          <p:cNvPicPr preferRelativeResize="0"/>
          <p:nvPr/>
        </p:nvPicPr>
        <p:blipFill>
          <a:blip r:embed="rId7"/>
          <a:stretch>
            <a:fillRect/>
          </a:stretch>
        </p:blipFill>
        <p:spPr>
          <a:xfrm>
            <a:off x="1384148" y="4981669"/>
            <a:ext cx="475175" cy="623667"/>
          </a:xfrm>
          <a:prstGeom prst="rect">
            <a:avLst/>
          </a:prstGeom>
          <a:noFill/>
          <a:ln>
            <a:noFill/>
          </a:ln>
        </p:spPr>
      </p:pic>
      <p:pic>
        <p:nvPicPr>
          <p:cNvPr id="393" name="Shape 393"/>
          <p:cNvPicPr preferRelativeResize="0"/>
          <p:nvPr/>
        </p:nvPicPr>
        <p:blipFill>
          <a:blip r:embed="rId7"/>
          <a:stretch>
            <a:fillRect/>
          </a:stretch>
        </p:blipFill>
        <p:spPr>
          <a:xfrm>
            <a:off x="1536547" y="5184869"/>
            <a:ext cx="475175" cy="623667"/>
          </a:xfrm>
          <a:prstGeom prst="rect">
            <a:avLst/>
          </a:prstGeom>
          <a:noFill/>
          <a:ln>
            <a:noFill/>
          </a:ln>
        </p:spPr>
      </p:pic>
      <p:cxnSp>
        <p:nvCxnSpPr>
          <p:cNvPr id="394" name="Shape 394"/>
          <p:cNvCxnSpPr/>
          <p:nvPr/>
        </p:nvCxnSpPr>
        <p:spPr>
          <a:xfrm rot="10800000" flipH="1">
            <a:off x="2022905" y="5605449"/>
            <a:ext cx="675899" cy="57999"/>
          </a:xfrm>
          <a:prstGeom prst="straightConnector1">
            <a:avLst/>
          </a:prstGeom>
          <a:noFill/>
          <a:ln w="19050" cap="flat">
            <a:solidFill>
              <a:schemeClr val="dk2"/>
            </a:solidFill>
            <a:prstDash val="solid"/>
            <a:round/>
            <a:headEnd type="none" w="lg" len="lg"/>
            <a:tailEnd type="none" w="lg" len="lg"/>
          </a:ln>
        </p:spPr>
      </p:cxnSp>
      <p:cxnSp>
        <p:nvCxnSpPr>
          <p:cNvPr id="395" name="Shape 395"/>
          <p:cNvCxnSpPr>
            <a:stCxn id="396" idx="0"/>
          </p:cNvCxnSpPr>
          <p:nvPr/>
        </p:nvCxnSpPr>
        <p:spPr>
          <a:xfrm>
            <a:off x="1926535" y="5388082"/>
            <a:ext cx="717899" cy="115599"/>
          </a:xfrm>
          <a:prstGeom prst="straightConnector1">
            <a:avLst/>
          </a:prstGeom>
          <a:noFill/>
          <a:ln w="19050" cap="flat">
            <a:solidFill>
              <a:schemeClr val="dk2"/>
            </a:solidFill>
            <a:prstDash val="solid"/>
            <a:round/>
            <a:headEnd type="none" w="lg" len="lg"/>
            <a:tailEnd type="none" w="lg" len="lg"/>
          </a:ln>
        </p:spPr>
      </p:cxnSp>
      <p:cxnSp>
        <p:nvCxnSpPr>
          <p:cNvPr id="397" name="Shape 397"/>
          <p:cNvCxnSpPr>
            <a:stCxn id="393" idx="0"/>
          </p:cNvCxnSpPr>
          <p:nvPr/>
        </p:nvCxnSpPr>
        <p:spPr>
          <a:xfrm>
            <a:off x="1774135" y="5184867"/>
            <a:ext cx="924899" cy="246000"/>
          </a:xfrm>
          <a:prstGeom prst="straightConnector1">
            <a:avLst/>
          </a:prstGeom>
          <a:noFill/>
          <a:ln w="19050" cap="flat">
            <a:solidFill>
              <a:schemeClr val="dk2"/>
            </a:solidFill>
            <a:prstDash val="solid"/>
            <a:round/>
            <a:headEnd type="none" w="lg" len="lg"/>
            <a:tailEnd type="none" w="lg" len="lg"/>
          </a:ln>
        </p:spPr>
      </p:cxnSp>
      <p:pic>
        <p:nvPicPr>
          <p:cNvPr id="398" name="Shape 398"/>
          <p:cNvPicPr preferRelativeResize="0"/>
          <p:nvPr/>
        </p:nvPicPr>
        <p:blipFill>
          <a:blip r:embed="rId8"/>
          <a:stretch>
            <a:fillRect/>
          </a:stretch>
        </p:blipFill>
        <p:spPr>
          <a:xfrm>
            <a:off x="2541598" y="5277649"/>
            <a:ext cx="608309" cy="610399"/>
          </a:xfrm>
          <a:prstGeom prst="rect">
            <a:avLst/>
          </a:prstGeom>
          <a:noFill/>
          <a:ln>
            <a:noFill/>
          </a:ln>
        </p:spPr>
      </p:pic>
      <p:pic>
        <p:nvPicPr>
          <p:cNvPr id="396" name="Shape 396"/>
          <p:cNvPicPr preferRelativeResize="0"/>
          <p:nvPr/>
        </p:nvPicPr>
        <p:blipFill>
          <a:blip r:embed="rId7"/>
          <a:stretch>
            <a:fillRect/>
          </a:stretch>
        </p:blipFill>
        <p:spPr>
          <a:xfrm>
            <a:off x="1688940" y="5388069"/>
            <a:ext cx="475175" cy="623667"/>
          </a:xfrm>
          <a:prstGeom prst="rect">
            <a:avLst/>
          </a:prstGeom>
          <a:noFill/>
          <a:ln>
            <a:noFill/>
          </a:ln>
        </p:spPr>
      </p:pic>
      <p:pic>
        <p:nvPicPr>
          <p:cNvPr id="404" name="Shape 404"/>
          <p:cNvPicPr preferRelativeResize="0"/>
          <p:nvPr/>
        </p:nvPicPr>
        <p:blipFill>
          <a:blip r:embed="rId3"/>
          <a:stretch>
            <a:fillRect/>
          </a:stretch>
        </p:blipFill>
        <p:spPr>
          <a:xfrm>
            <a:off x="6637700" y="2617667"/>
            <a:ext cx="609600" cy="812800"/>
          </a:xfrm>
          <a:prstGeom prst="rect">
            <a:avLst/>
          </a:prstGeom>
          <a:noFill/>
          <a:ln>
            <a:noFill/>
          </a:ln>
        </p:spPr>
      </p:pic>
      <p:pic>
        <p:nvPicPr>
          <p:cNvPr id="405" name="Shape 405"/>
          <p:cNvPicPr preferRelativeResize="0"/>
          <p:nvPr/>
        </p:nvPicPr>
        <p:blipFill>
          <a:blip r:embed="rId3"/>
          <a:stretch>
            <a:fillRect/>
          </a:stretch>
        </p:blipFill>
        <p:spPr>
          <a:xfrm>
            <a:off x="6876575" y="2826567"/>
            <a:ext cx="609600" cy="812800"/>
          </a:xfrm>
          <a:prstGeom prst="rect">
            <a:avLst/>
          </a:prstGeom>
          <a:noFill/>
          <a:ln>
            <a:noFill/>
          </a:ln>
        </p:spPr>
      </p:pic>
      <p:cxnSp>
        <p:nvCxnSpPr>
          <p:cNvPr id="406" name="Shape 406"/>
          <p:cNvCxnSpPr>
            <a:endCxn id="405" idx="1"/>
          </p:cNvCxnSpPr>
          <p:nvPr/>
        </p:nvCxnSpPr>
        <p:spPr>
          <a:xfrm rot="10800000" flipH="1">
            <a:off x="4973698" y="3232982"/>
            <a:ext cx="1902899" cy="1741999"/>
          </a:xfrm>
          <a:prstGeom prst="straightConnector1">
            <a:avLst/>
          </a:prstGeom>
          <a:noFill/>
          <a:ln w="28575" cap="flat">
            <a:solidFill>
              <a:srgbClr val="00FFFF"/>
            </a:solidFill>
            <a:prstDash val="dot"/>
            <a:round/>
            <a:headEnd type="none" w="lg" len="lg"/>
            <a:tailEnd type="none" w="lg" len="lg"/>
          </a:ln>
        </p:spPr>
      </p:cxnSp>
      <p:cxnSp>
        <p:nvCxnSpPr>
          <p:cNvPr id="408" name="Shape 408"/>
          <p:cNvCxnSpPr>
            <a:endCxn id="405" idx="1"/>
          </p:cNvCxnSpPr>
          <p:nvPr/>
        </p:nvCxnSpPr>
        <p:spPr>
          <a:xfrm rot="10800000" flipH="1">
            <a:off x="4248875" y="3232982"/>
            <a:ext cx="2627699" cy="1690799"/>
          </a:xfrm>
          <a:prstGeom prst="straightConnector1">
            <a:avLst/>
          </a:prstGeom>
          <a:noFill/>
          <a:ln w="28575" cap="flat">
            <a:solidFill>
              <a:srgbClr val="00FFFF"/>
            </a:solidFill>
            <a:prstDash val="dot"/>
            <a:round/>
            <a:headEnd type="none" w="lg" len="lg"/>
            <a:tailEnd type="none" w="lg" len="lg"/>
          </a:ln>
        </p:spPr>
      </p:cxnSp>
      <p:sp>
        <p:nvSpPr>
          <p:cNvPr id="409" name="Shape 409"/>
          <p:cNvSpPr txBox="1"/>
          <p:nvPr/>
        </p:nvSpPr>
        <p:spPr>
          <a:xfrm>
            <a:off x="7195725" y="2321500"/>
            <a:ext cx="1717800" cy="609600"/>
          </a:xfrm>
          <a:prstGeom prst="rect">
            <a:avLst/>
          </a:prstGeom>
          <a:noFill/>
          <a:ln>
            <a:noFill/>
          </a:ln>
        </p:spPr>
        <p:txBody>
          <a:bodyPr lIns="91425" tIns="91425" rIns="91425" bIns="91425" anchor="t" anchorCtr="0">
            <a:noAutofit/>
          </a:bodyPr>
          <a:lstStyle/>
          <a:p>
            <a:pPr lvl="0" rtl="0">
              <a:spcBef>
                <a:spcPts val="0"/>
              </a:spcBef>
              <a:buNone/>
            </a:pPr>
            <a:r>
              <a:rPr lang="en" sz="1100" dirty="0"/>
              <a:t>IDS, Flow,</a:t>
            </a:r>
          </a:p>
          <a:p>
            <a:pPr lvl="0" rtl="0">
              <a:spcBef>
                <a:spcPts val="0"/>
              </a:spcBef>
              <a:buNone/>
            </a:pPr>
            <a:r>
              <a:rPr lang="en" sz="1100" dirty="0"/>
              <a:t>Security data collectors</a:t>
            </a:r>
          </a:p>
        </p:txBody>
      </p:sp>
      <p:cxnSp>
        <p:nvCxnSpPr>
          <p:cNvPr id="421" name="Shape 421"/>
          <p:cNvCxnSpPr/>
          <p:nvPr/>
        </p:nvCxnSpPr>
        <p:spPr>
          <a:xfrm>
            <a:off x="5706975" y="5882267"/>
            <a:ext cx="705300" cy="76800"/>
          </a:xfrm>
          <a:prstGeom prst="straightConnector1">
            <a:avLst/>
          </a:prstGeom>
          <a:noFill/>
          <a:ln w="19050" cap="flat">
            <a:solidFill>
              <a:schemeClr val="dk2"/>
            </a:solidFill>
            <a:prstDash val="solid"/>
            <a:round/>
            <a:headEnd type="none" w="lg" len="lg"/>
            <a:tailEnd type="none" w="lg" len="lg"/>
          </a:ln>
        </p:spPr>
      </p:cxnSp>
      <p:cxnSp>
        <p:nvCxnSpPr>
          <p:cNvPr id="422" name="Shape 422"/>
          <p:cNvCxnSpPr/>
          <p:nvPr/>
        </p:nvCxnSpPr>
        <p:spPr>
          <a:xfrm>
            <a:off x="5777543" y="6061800"/>
            <a:ext cx="929699" cy="68400"/>
          </a:xfrm>
          <a:prstGeom prst="straightConnector1">
            <a:avLst/>
          </a:prstGeom>
          <a:noFill/>
          <a:ln w="19050" cap="flat">
            <a:solidFill>
              <a:schemeClr val="dk2"/>
            </a:solidFill>
            <a:prstDash val="solid"/>
            <a:round/>
            <a:headEnd type="none" w="lg" len="lg"/>
            <a:tailEnd type="none" w="lg" len="lg"/>
          </a:ln>
        </p:spPr>
      </p:cxnSp>
      <p:pic>
        <p:nvPicPr>
          <p:cNvPr id="423" name="Shape 423"/>
          <p:cNvPicPr preferRelativeResize="0"/>
          <p:nvPr/>
        </p:nvPicPr>
        <p:blipFill>
          <a:blip r:embed="rId7"/>
          <a:stretch>
            <a:fillRect/>
          </a:stretch>
        </p:blipFill>
        <p:spPr>
          <a:xfrm>
            <a:off x="6507960" y="5684749"/>
            <a:ext cx="475175" cy="623667"/>
          </a:xfrm>
          <a:prstGeom prst="rect">
            <a:avLst/>
          </a:prstGeom>
          <a:noFill/>
          <a:ln>
            <a:noFill/>
          </a:ln>
        </p:spPr>
      </p:pic>
      <p:pic>
        <p:nvPicPr>
          <p:cNvPr id="424" name="Shape 424"/>
          <p:cNvPicPr preferRelativeResize="0"/>
          <p:nvPr/>
        </p:nvPicPr>
        <p:blipFill>
          <a:blip r:embed="rId7"/>
          <a:stretch>
            <a:fillRect/>
          </a:stretch>
        </p:blipFill>
        <p:spPr>
          <a:xfrm>
            <a:off x="6255546" y="5787733"/>
            <a:ext cx="475175" cy="623667"/>
          </a:xfrm>
          <a:prstGeom prst="rect">
            <a:avLst/>
          </a:prstGeom>
          <a:noFill/>
          <a:ln>
            <a:noFill/>
          </a:ln>
        </p:spPr>
      </p:pic>
      <p:pic>
        <p:nvPicPr>
          <p:cNvPr id="425" name="Shape 425"/>
          <p:cNvPicPr preferRelativeResize="0"/>
          <p:nvPr/>
        </p:nvPicPr>
        <p:blipFill>
          <a:blip r:embed="rId8"/>
          <a:stretch>
            <a:fillRect/>
          </a:stretch>
        </p:blipFill>
        <p:spPr>
          <a:xfrm>
            <a:off x="5368076" y="5664065"/>
            <a:ext cx="608309" cy="610399"/>
          </a:xfrm>
          <a:prstGeom prst="rect">
            <a:avLst/>
          </a:prstGeom>
          <a:noFill/>
          <a:ln>
            <a:noFill/>
          </a:ln>
        </p:spPr>
      </p:pic>
      <p:cxnSp>
        <p:nvCxnSpPr>
          <p:cNvPr id="426" name="Shape 426"/>
          <p:cNvCxnSpPr/>
          <p:nvPr/>
        </p:nvCxnSpPr>
        <p:spPr>
          <a:xfrm flipH="1">
            <a:off x="5841741" y="3881600"/>
            <a:ext cx="775799" cy="760800"/>
          </a:xfrm>
          <a:prstGeom prst="straightConnector1">
            <a:avLst/>
          </a:prstGeom>
          <a:noFill/>
          <a:ln w="19050" cap="flat">
            <a:solidFill>
              <a:schemeClr val="dk2"/>
            </a:solidFill>
            <a:prstDash val="solid"/>
            <a:round/>
            <a:headEnd type="none" w="lg" len="lg"/>
            <a:tailEnd type="none" w="lg" len="lg"/>
          </a:ln>
        </p:spPr>
      </p:cxnSp>
      <p:pic>
        <p:nvPicPr>
          <p:cNvPr id="427" name="Shape 427"/>
          <p:cNvPicPr preferRelativeResize="0"/>
          <p:nvPr/>
        </p:nvPicPr>
        <p:blipFill>
          <a:blip r:embed="rId8"/>
          <a:stretch>
            <a:fillRect/>
          </a:stretch>
        </p:blipFill>
        <p:spPr>
          <a:xfrm>
            <a:off x="5368076" y="4443282"/>
            <a:ext cx="608309" cy="610399"/>
          </a:xfrm>
          <a:prstGeom prst="rect">
            <a:avLst/>
          </a:prstGeom>
          <a:noFill/>
          <a:ln>
            <a:noFill/>
          </a:ln>
        </p:spPr>
      </p:pic>
      <p:pic>
        <p:nvPicPr>
          <p:cNvPr id="428" name="Shape 428"/>
          <p:cNvPicPr preferRelativeResize="0"/>
          <p:nvPr/>
        </p:nvPicPr>
        <p:blipFill>
          <a:blip r:embed="rId7"/>
          <a:stretch>
            <a:fillRect/>
          </a:stretch>
        </p:blipFill>
        <p:spPr>
          <a:xfrm>
            <a:off x="6443230" y="3550733"/>
            <a:ext cx="475175" cy="623667"/>
          </a:xfrm>
          <a:prstGeom prst="rect">
            <a:avLst/>
          </a:prstGeom>
          <a:noFill/>
          <a:ln>
            <a:noFill/>
          </a:ln>
        </p:spPr>
      </p:pic>
      <p:pic>
        <p:nvPicPr>
          <p:cNvPr id="445" name="Shape 445"/>
          <p:cNvPicPr preferRelativeResize="0"/>
          <p:nvPr/>
        </p:nvPicPr>
        <p:blipFill>
          <a:blip r:embed="rId9"/>
          <a:stretch>
            <a:fillRect/>
          </a:stretch>
        </p:blipFill>
        <p:spPr>
          <a:xfrm>
            <a:off x="3301787" y="692500"/>
            <a:ext cx="2634824" cy="2307365"/>
          </a:xfrm>
          <a:prstGeom prst="rect">
            <a:avLst/>
          </a:prstGeom>
          <a:noFill/>
          <a:ln>
            <a:noFill/>
          </a:ln>
        </p:spPr>
      </p:pic>
      <p:pic>
        <p:nvPicPr>
          <p:cNvPr id="446" name="Shape 446"/>
          <p:cNvPicPr preferRelativeResize="0"/>
          <p:nvPr/>
        </p:nvPicPr>
        <p:blipFill>
          <a:blip r:embed="rId10"/>
          <a:stretch>
            <a:fillRect/>
          </a:stretch>
        </p:blipFill>
        <p:spPr>
          <a:xfrm>
            <a:off x="4165863" y="1022600"/>
            <a:ext cx="863949" cy="1515965"/>
          </a:xfrm>
          <a:prstGeom prst="rect">
            <a:avLst/>
          </a:prstGeom>
          <a:noFill/>
          <a:ln>
            <a:noFill/>
          </a:ln>
        </p:spPr>
      </p:pic>
      <p:pic>
        <p:nvPicPr>
          <p:cNvPr id="447" name="Shape 447"/>
          <p:cNvPicPr preferRelativeResize="0"/>
          <p:nvPr/>
        </p:nvPicPr>
        <p:blipFill>
          <a:blip r:embed="rId9"/>
          <a:stretch>
            <a:fillRect/>
          </a:stretch>
        </p:blipFill>
        <p:spPr>
          <a:xfrm>
            <a:off x="1541987" y="581668"/>
            <a:ext cx="2634824" cy="2307365"/>
          </a:xfrm>
          <a:prstGeom prst="rect">
            <a:avLst/>
          </a:prstGeom>
          <a:noFill/>
          <a:ln>
            <a:noFill/>
          </a:ln>
        </p:spPr>
      </p:pic>
      <p:cxnSp>
        <p:nvCxnSpPr>
          <p:cNvPr id="448" name="Shape 448"/>
          <p:cNvCxnSpPr/>
          <p:nvPr/>
        </p:nvCxnSpPr>
        <p:spPr>
          <a:xfrm>
            <a:off x="3543300" y="3938333"/>
            <a:ext cx="511199" cy="1163200"/>
          </a:xfrm>
          <a:prstGeom prst="straightConnector1">
            <a:avLst/>
          </a:prstGeom>
          <a:noFill/>
          <a:ln w="19050" cap="flat">
            <a:solidFill>
              <a:srgbClr val="980000"/>
            </a:solidFill>
            <a:prstDash val="solid"/>
            <a:round/>
            <a:headEnd type="none" w="lg" len="lg"/>
            <a:tailEnd type="none" w="lg" len="lg"/>
          </a:ln>
        </p:spPr>
      </p:cxnSp>
      <p:pic>
        <p:nvPicPr>
          <p:cNvPr id="379" name="Shape 379"/>
          <p:cNvPicPr preferRelativeResize="0"/>
          <p:nvPr/>
        </p:nvPicPr>
        <p:blipFill>
          <a:blip r:embed="rId6"/>
          <a:stretch>
            <a:fillRect/>
          </a:stretch>
        </p:blipFill>
        <p:spPr>
          <a:xfrm>
            <a:off x="4002850" y="4201367"/>
            <a:ext cx="475180" cy="610400"/>
          </a:xfrm>
          <a:prstGeom prst="rect">
            <a:avLst/>
          </a:prstGeom>
          <a:noFill/>
          <a:ln>
            <a:noFill/>
          </a:ln>
        </p:spPr>
      </p:pic>
      <p:pic>
        <p:nvPicPr>
          <p:cNvPr id="381" name="Shape 381"/>
          <p:cNvPicPr preferRelativeResize="0"/>
          <p:nvPr/>
        </p:nvPicPr>
        <p:blipFill>
          <a:blip r:embed="rId5"/>
          <a:stretch>
            <a:fillRect/>
          </a:stretch>
        </p:blipFill>
        <p:spPr>
          <a:xfrm>
            <a:off x="3989525" y="4974882"/>
            <a:ext cx="501824" cy="968433"/>
          </a:xfrm>
          <a:prstGeom prst="rect">
            <a:avLst/>
          </a:prstGeom>
          <a:noFill/>
          <a:ln>
            <a:noFill/>
          </a:ln>
        </p:spPr>
      </p:pic>
      <p:pic>
        <p:nvPicPr>
          <p:cNvPr id="449" name="Shape 449"/>
          <p:cNvPicPr preferRelativeResize="0"/>
          <p:nvPr/>
        </p:nvPicPr>
        <p:blipFill>
          <a:blip r:embed="rId11"/>
          <a:stretch>
            <a:fillRect/>
          </a:stretch>
        </p:blipFill>
        <p:spPr>
          <a:xfrm>
            <a:off x="1976062" y="1318376"/>
            <a:ext cx="1766699" cy="882157"/>
          </a:xfrm>
          <a:prstGeom prst="rect">
            <a:avLst/>
          </a:prstGeom>
          <a:noFill/>
          <a:ln>
            <a:noFill/>
          </a:ln>
        </p:spPr>
      </p:pic>
      <p:cxnSp>
        <p:nvCxnSpPr>
          <p:cNvPr id="451" name="Shape 451"/>
          <p:cNvCxnSpPr/>
          <p:nvPr/>
        </p:nvCxnSpPr>
        <p:spPr>
          <a:xfrm rot="10800000" flipH="1">
            <a:off x="3627700" y="2641049"/>
            <a:ext cx="2935800" cy="542800"/>
          </a:xfrm>
          <a:prstGeom prst="straightConnector1">
            <a:avLst/>
          </a:prstGeom>
          <a:noFill/>
          <a:ln w="28575" cap="flat">
            <a:solidFill>
              <a:srgbClr val="00FFFF"/>
            </a:solidFill>
            <a:prstDash val="dot"/>
            <a:round/>
            <a:headEnd type="none" w="lg" len="lg"/>
            <a:tailEnd type="none" w="lg" len="lg"/>
          </a:ln>
        </p:spPr>
      </p:cxnSp>
      <p:pic>
        <p:nvPicPr>
          <p:cNvPr id="452" name="Shape 452"/>
          <p:cNvPicPr preferRelativeResize="0"/>
          <p:nvPr/>
        </p:nvPicPr>
        <p:blipFill>
          <a:blip r:embed="rId5"/>
          <a:stretch>
            <a:fillRect/>
          </a:stretch>
        </p:blipFill>
        <p:spPr>
          <a:xfrm>
            <a:off x="3283862" y="3152183"/>
            <a:ext cx="501824" cy="968433"/>
          </a:xfrm>
          <a:prstGeom prst="rect">
            <a:avLst/>
          </a:prstGeom>
          <a:noFill/>
          <a:ln>
            <a:noFill/>
          </a:ln>
        </p:spPr>
      </p:pic>
      <p:pic>
        <p:nvPicPr>
          <p:cNvPr id="453" name="Shape 453"/>
          <p:cNvPicPr preferRelativeResize="0"/>
          <p:nvPr/>
        </p:nvPicPr>
        <p:blipFill>
          <a:blip r:embed="rId12"/>
          <a:stretch>
            <a:fillRect/>
          </a:stretch>
        </p:blipFill>
        <p:spPr>
          <a:xfrm>
            <a:off x="1909300" y="5211449"/>
            <a:ext cx="259878" cy="468799"/>
          </a:xfrm>
          <a:prstGeom prst="rect">
            <a:avLst/>
          </a:prstGeom>
          <a:noFill/>
          <a:ln>
            <a:noFill/>
          </a:ln>
        </p:spPr>
      </p:pic>
      <p:pic>
        <p:nvPicPr>
          <p:cNvPr id="454" name="Shape 454"/>
          <p:cNvPicPr preferRelativeResize="0"/>
          <p:nvPr/>
        </p:nvPicPr>
        <p:blipFill>
          <a:blip r:embed="rId12"/>
          <a:stretch>
            <a:fillRect/>
          </a:stretch>
        </p:blipFill>
        <p:spPr>
          <a:xfrm>
            <a:off x="1599425" y="4786798"/>
            <a:ext cx="259878" cy="468799"/>
          </a:xfrm>
          <a:prstGeom prst="rect">
            <a:avLst/>
          </a:prstGeom>
          <a:noFill/>
          <a:ln>
            <a:noFill/>
          </a:ln>
        </p:spPr>
      </p:pic>
      <p:pic>
        <p:nvPicPr>
          <p:cNvPr id="455" name="Shape 455"/>
          <p:cNvPicPr preferRelativeResize="0"/>
          <p:nvPr/>
        </p:nvPicPr>
        <p:blipFill>
          <a:blip r:embed="rId12"/>
          <a:stretch>
            <a:fillRect/>
          </a:stretch>
        </p:blipFill>
        <p:spPr>
          <a:xfrm>
            <a:off x="1741162" y="4968782"/>
            <a:ext cx="259878" cy="468799"/>
          </a:xfrm>
          <a:prstGeom prst="rect">
            <a:avLst/>
          </a:prstGeom>
          <a:noFill/>
          <a:ln>
            <a:noFill/>
          </a:ln>
        </p:spPr>
      </p:pic>
      <p:cxnSp>
        <p:nvCxnSpPr>
          <p:cNvPr id="456" name="Shape 456"/>
          <p:cNvCxnSpPr/>
          <p:nvPr/>
        </p:nvCxnSpPr>
        <p:spPr>
          <a:xfrm rot="10800000" flipH="1">
            <a:off x="3715709" y="2762465"/>
            <a:ext cx="2867099" cy="1549600"/>
          </a:xfrm>
          <a:prstGeom prst="straightConnector1">
            <a:avLst/>
          </a:prstGeom>
          <a:noFill/>
          <a:ln w="28575" cap="flat">
            <a:solidFill>
              <a:srgbClr val="00FFFF"/>
            </a:solidFill>
            <a:prstDash val="dot"/>
            <a:round/>
            <a:headEnd type="none" w="lg" len="lg"/>
            <a:tailEnd type="none" w="lg" len="lg"/>
          </a:ln>
        </p:spPr>
      </p:cxnSp>
      <p:pic>
        <p:nvPicPr>
          <p:cNvPr id="457" name="Shape 457"/>
          <p:cNvPicPr preferRelativeResize="0"/>
          <p:nvPr/>
        </p:nvPicPr>
        <p:blipFill>
          <a:blip r:embed="rId13"/>
          <a:stretch>
            <a:fillRect/>
          </a:stretch>
        </p:blipFill>
        <p:spPr>
          <a:xfrm>
            <a:off x="3386512" y="4096467"/>
            <a:ext cx="631800" cy="842400"/>
          </a:xfrm>
          <a:prstGeom prst="rect">
            <a:avLst/>
          </a:prstGeom>
          <a:noFill/>
          <a:ln>
            <a:noFill/>
          </a:ln>
        </p:spPr>
      </p:pic>
      <p:pic>
        <p:nvPicPr>
          <p:cNvPr id="99" name="Shape 453"/>
          <p:cNvPicPr preferRelativeResize="0"/>
          <p:nvPr/>
        </p:nvPicPr>
        <p:blipFill>
          <a:blip r:embed="rId12"/>
          <a:stretch>
            <a:fillRect/>
          </a:stretch>
        </p:blipFill>
        <p:spPr>
          <a:xfrm>
            <a:off x="6746657" y="5491254"/>
            <a:ext cx="259878" cy="468799"/>
          </a:xfrm>
          <a:prstGeom prst="rect">
            <a:avLst/>
          </a:prstGeom>
          <a:noFill/>
          <a:ln>
            <a:noFill/>
          </a:ln>
        </p:spPr>
      </p:pic>
      <p:pic>
        <p:nvPicPr>
          <p:cNvPr id="100" name="Shape 453"/>
          <p:cNvPicPr preferRelativeResize="0"/>
          <p:nvPr/>
        </p:nvPicPr>
        <p:blipFill>
          <a:blip r:embed="rId12"/>
          <a:stretch>
            <a:fillRect/>
          </a:stretch>
        </p:blipFill>
        <p:spPr>
          <a:xfrm>
            <a:off x="6486779" y="5653647"/>
            <a:ext cx="259878" cy="468799"/>
          </a:xfrm>
          <a:prstGeom prst="rect">
            <a:avLst/>
          </a:prstGeom>
          <a:noFill/>
          <a:ln>
            <a:noFill/>
          </a:ln>
        </p:spPr>
      </p:pic>
      <p:pic>
        <p:nvPicPr>
          <p:cNvPr id="101" name="Shape 446"/>
          <p:cNvPicPr preferRelativeResize="0"/>
          <p:nvPr/>
        </p:nvPicPr>
        <p:blipFill>
          <a:blip r:embed="rId10"/>
          <a:stretch>
            <a:fillRect/>
          </a:stretch>
        </p:blipFill>
        <p:spPr>
          <a:xfrm>
            <a:off x="672599" y="873484"/>
            <a:ext cx="863949" cy="1515965"/>
          </a:xfrm>
          <a:prstGeom prst="rect">
            <a:avLst/>
          </a:prstGeom>
          <a:noFill/>
          <a:ln>
            <a:noFill/>
          </a:ln>
        </p:spPr>
      </p:pic>
      <p:pic>
        <p:nvPicPr>
          <p:cNvPr id="102"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9034" y="4158545"/>
            <a:ext cx="369165" cy="559137"/>
          </a:xfrm>
          <a:prstGeom prst="rect">
            <a:avLst/>
          </a:prstGeom>
          <a:noFill/>
          <a:ln w="9525">
            <a:noFill/>
            <a:miter lim="800000"/>
            <a:headEnd/>
            <a:tailEnd/>
          </a:ln>
          <a:effectLst>
            <a:outerShdw blurRad="50800" dist="38100" dir="2700000" algn="tl"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cxnSp>
        <p:nvCxnSpPr>
          <p:cNvPr id="103" name="Shape 451"/>
          <p:cNvCxnSpPr>
            <a:stCxn id="452" idx="1"/>
            <a:endCxn id="102" idx="0"/>
          </p:cNvCxnSpPr>
          <p:nvPr/>
        </p:nvCxnSpPr>
        <p:spPr>
          <a:xfrm flipH="1">
            <a:off x="2883616" y="3636400"/>
            <a:ext cx="400246" cy="522144"/>
          </a:xfrm>
          <a:prstGeom prst="straightConnector1">
            <a:avLst/>
          </a:prstGeom>
          <a:noFill/>
          <a:ln w="28575" cap="flat">
            <a:solidFill>
              <a:srgbClr val="FF0000"/>
            </a:solidFill>
            <a:prstDash val="dot"/>
            <a:round/>
            <a:headEnd type="none" w="lg" len="lg"/>
            <a:tailEnd type="none" w="lg" len="lg"/>
          </a:ln>
        </p:spPr>
      </p:cxnSp>
      <p:sp>
        <p:nvSpPr>
          <p:cNvPr id="4" name="Rectangle 3"/>
          <p:cNvSpPr/>
          <p:nvPr/>
        </p:nvSpPr>
        <p:spPr>
          <a:xfrm>
            <a:off x="2671478" y="2640737"/>
            <a:ext cx="43534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X</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cxnSp>
        <p:nvCxnSpPr>
          <p:cNvPr id="6" name="Straight Arrow Connector 5"/>
          <p:cNvCxnSpPr/>
          <p:nvPr/>
        </p:nvCxnSpPr>
        <p:spPr>
          <a:xfrm>
            <a:off x="1384148" y="2200534"/>
            <a:ext cx="1765759" cy="13502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16482" y="4096467"/>
            <a:ext cx="1321514" cy="261610"/>
          </a:xfrm>
          <a:prstGeom prst="rect">
            <a:avLst/>
          </a:prstGeom>
          <a:noFill/>
        </p:spPr>
        <p:txBody>
          <a:bodyPr wrap="none" rtlCol="0">
            <a:spAutoFit/>
          </a:bodyPr>
          <a:lstStyle/>
          <a:p>
            <a:pPr>
              <a:spcBef>
                <a:spcPts val="880"/>
              </a:spcBef>
              <a:buClr>
                <a:schemeClr val="accent1"/>
              </a:buClr>
            </a:pPr>
            <a:r>
              <a:rPr lang="en-US" sz="1100" dirty="0" smtClean="0"/>
              <a:t>Black Hole Router</a:t>
            </a:r>
          </a:p>
        </p:txBody>
      </p:sp>
      <p:sp>
        <p:nvSpPr>
          <p:cNvPr id="69"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1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40012763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456"/>
                                        </p:tgtEl>
                                        <p:attrNameLst>
                                          <p:attrName>stroke.color</p:attrName>
                                        </p:attrNameLst>
                                      </p:cBhvr>
                                      <p:to>
                                        <a:schemeClr val="accent2"/>
                                      </p:to>
                                    </p:animClr>
                                    <p:set>
                                      <p:cBhvr>
                                        <p:cTn id="17" dur="2000" fill="hold"/>
                                        <p:tgtEl>
                                          <p:spTgt spid="45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endParaRPr lang="en-US" dirty="0"/>
          </a:p>
        </p:txBody>
      </p:sp>
      <p:sp>
        <p:nvSpPr>
          <p:cNvPr id="3" name="Content Placeholder 2"/>
          <p:cNvSpPr>
            <a:spLocks noGrp="1"/>
          </p:cNvSpPr>
          <p:nvPr>
            <p:ph idx="1"/>
          </p:nvPr>
        </p:nvSpPr>
        <p:spPr>
          <a:xfrm>
            <a:off x="457200" y="1600200"/>
            <a:ext cx="6278028" cy="5013360"/>
          </a:xfrm>
        </p:spPr>
        <p:txBody>
          <a:bodyPr>
            <a:normAutofit fontScale="85000" lnSpcReduction="20000"/>
          </a:bodyPr>
          <a:lstStyle/>
          <a:p>
            <a:r>
              <a:rPr lang="en-US" sz="2800" b="1" i="1" dirty="0"/>
              <a:t>Security</a:t>
            </a:r>
            <a:r>
              <a:rPr lang="en-US" sz="2800" dirty="0"/>
              <a:t> = the degree of resistance to, or protection from, harm</a:t>
            </a:r>
          </a:p>
          <a:p>
            <a:pPr lvl="1"/>
            <a:r>
              <a:rPr lang="en-US" sz="2600" dirty="0"/>
              <a:t>Many specific applications – we will deal with how this applies to computers, storage, data, and networks</a:t>
            </a:r>
          </a:p>
          <a:p>
            <a:r>
              <a:rPr lang="en-US" sz="2800" dirty="0"/>
              <a:t>Particle application:</a:t>
            </a:r>
          </a:p>
          <a:p>
            <a:pPr lvl="1"/>
            <a:r>
              <a:rPr lang="en-US" sz="2600" dirty="0"/>
              <a:t>Being cognizant of the risks that are present</a:t>
            </a:r>
          </a:p>
          <a:p>
            <a:pPr lvl="1"/>
            <a:r>
              <a:rPr lang="en-US" sz="2600" dirty="0"/>
              <a:t>Being knowledgeable of the mitigation strategies</a:t>
            </a:r>
          </a:p>
          <a:p>
            <a:pPr lvl="1"/>
            <a:r>
              <a:rPr lang="en-US" sz="2600" dirty="0"/>
              <a:t>Being aware of the the implications after a strategy is employed to address a risk/risks</a:t>
            </a:r>
          </a:p>
          <a:p>
            <a:r>
              <a:rPr lang="en-US" sz="2800" dirty="0"/>
              <a:t>None of this is black and white:</a:t>
            </a:r>
          </a:p>
          <a:p>
            <a:pPr lvl="1"/>
            <a:r>
              <a:rPr lang="en-US" sz="2600" dirty="0"/>
              <a:t>Security cannot be addressed with a single product/service</a:t>
            </a:r>
          </a:p>
          <a:p>
            <a:pPr lvl="1"/>
            <a:r>
              <a:rPr lang="en-US" sz="2600" dirty="0"/>
              <a:t>Security for a campus is a system, and with any system it can get complex</a:t>
            </a:r>
          </a:p>
          <a:p>
            <a:pPr lvl="2"/>
            <a:r>
              <a:rPr lang="en-US" sz="2400" dirty="0"/>
              <a:t>Layers, roles, responsibilities</a:t>
            </a:r>
          </a:p>
          <a:p>
            <a:endParaRPr lang="en-US" sz="2400" dirty="0" smtClean="0"/>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5" name="Picture 4" descr="IMG_14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228" y="1202840"/>
            <a:ext cx="2314412" cy="3084677"/>
          </a:xfrm>
          <a:prstGeom prst="rect">
            <a:avLst/>
          </a:prstGeom>
        </p:spPr>
      </p:pic>
      <p:sp>
        <p:nvSpPr>
          <p:cNvPr id="6" name="TextBox 5"/>
          <p:cNvSpPr txBox="1"/>
          <p:nvPr/>
        </p:nvSpPr>
        <p:spPr>
          <a:xfrm>
            <a:off x="6555008" y="4398541"/>
            <a:ext cx="2494632" cy="1477327"/>
          </a:xfrm>
          <a:prstGeom prst="rect">
            <a:avLst/>
          </a:prstGeom>
          <a:noFill/>
        </p:spPr>
        <p:txBody>
          <a:bodyPr wrap="square" rtlCol="0">
            <a:spAutoFit/>
          </a:bodyPr>
          <a:lstStyle/>
          <a:p>
            <a:r>
              <a:rPr lang="en-US" sz="2400" i="1" dirty="0">
                <a:solidFill>
                  <a:srgbClr val="FF6600"/>
                </a:solidFill>
              </a:rPr>
              <a:t>Secure from whom?  Secure against what?</a:t>
            </a:r>
          </a:p>
          <a:p>
            <a:endParaRPr lang="en-US" dirty="0"/>
          </a:p>
        </p:txBody>
      </p:sp>
    </p:spTree>
    <p:extLst>
      <p:ext uri="{BB962C8B-B14F-4D97-AF65-F5344CB8AC3E}">
        <p14:creationId xmlns:p14="http://schemas.microsoft.com/office/powerpoint/2010/main" val="8662525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Other Considerations</a:t>
            </a:r>
            <a:endParaRPr lang="en" dirty="0"/>
          </a:p>
        </p:txBody>
      </p:sp>
      <p:sp>
        <p:nvSpPr>
          <p:cNvPr id="532" name="Shape 532"/>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Baselines Matter</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Traffic </a:t>
            </a:r>
            <a:r>
              <a:rPr lang="en-US" dirty="0" smtClean="0">
                <a:solidFill>
                  <a:schemeClr val="dk1"/>
                </a:solidFill>
              </a:rPr>
              <a:t>graphs</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Flow Data</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Syslog (host and network)</a:t>
            </a:r>
            <a:endParaRPr lang="en" dirty="0">
              <a:solidFill>
                <a:schemeClr val="dk1"/>
              </a:solidFill>
            </a:endParaRPr>
          </a:p>
        </p:txBody>
      </p:sp>
      <p:pic>
        <p:nvPicPr>
          <p:cNvPr id="2" name="Picture 1"/>
          <p:cNvPicPr>
            <a:picLocks noChangeAspect="1"/>
          </p:cNvPicPr>
          <p:nvPr/>
        </p:nvPicPr>
        <p:blipFill>
          <a:blip r:embed="rId3"/>
          <a:stretch>
            <a:fillRect/>
          </a:stretch>
        </p:blipFill>
        <p:spPr>
          <a:xfrm>
            <a:off x="3923672" y="1552730"/>
            <a:ext cx="4245393" cy="4041567"/>
          </a:xfrm>
          <a:prstGeom prst="rect">
            <a:avLst/>
          </a:prstGeom>
        </p:spPr>
      </p:pic>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112384142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Other Considerations</a:t>
            </a:r>
            <a:endParaRPr lang="en" dirty="0"/>
          </a:p>
        </p:txBody>
      </p:sp>
      <p:sp>
        <p:nvSpPr>
          <p:cNvPr id="532" name="Shape 532"/>
          <p:cNvSpPr txBox="1">
            <a:spLocks noGrp="1"/>
          </p:cNvSpPr>
          <p:nvPr>
            <p:ph idx="1"/>
          </p:nvPr>
        </p:nvSpPr>
        <p:spPr>
          <a:prstGeom prst="rect">
            <a:avLst/>
          </a:prstGeom>
        </p:spPr>
        <p:txBody>
          <a:bodyPr lIns="91425" tIns="91425" rIns="91425" bIns="91425" anchor="t" anchorCtr="0">
            <a:noAutofit/>
          </a:bodyPr>
          <a:lstStyle/>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Don’t forget </a:t>
            </a:r>
            <a:r>
              <a:rPr lang="en-US" dirty="0" smtClean="0">
                <a:solidFill>
                  <a:schemeClr val="dk1"/>
                </a:solidFill>
              </a:rPr>
              <a:t>IPv6 (</a:t>
            </a:r>
            <a:r>
              <a:rPr lang="en-US" dirty="0" smtClean="0">
                <a:solidFill>
                  <a:schemeClr val="dk1"/>
                </a:solidFill>
              </a:rPr>
              <a:t>because you are dual stacked … right?)</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Treat this as a parallel attack vector – perhaps one that hasn’t been considered</a:t>
            </a:r>
          </a:p>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SDN </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The hype curve on this technology may outpace what is possible security wise</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At a minimum, consider the implications of data plane/control plane separation, and what risks that will impart if there is a failure (natural, or caused)</a:t>
            </a:r>
          </a:p>
          <a:p>
            <a:pPr marL="457200" marR="0" lvl="0" indent="-317500" algn="l" rtl="0">
              <a:lnSpc>
                <a:spcPct val="100000"/>
              </a:lnSpc>
              <a:spcBef>
                <a:spcPts val="1200"/>
              </a:spcBef>
              <a:spcAft>
                <a:spcPts val="0"/>
              </a:spcAft>
              <a:buClr>
                <a:srgbClr val="000000"/>
              </a:buClr>
              <a:buSzPct val="100000"/>
              <a:buFont typeface="Arial"/>
              <a:buChar char="●"/>
            </a:pPr>
            <a:r>
              <a:rPr lang="en-US" dirty="0" smtClean="0">
                <a:solidFill>
                  <a:schemeClr val="dk1"/>
                </a:solidFill>
              </a:rPr>
              <a:t>Organizational Buy In</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Security = a system.  No single shot tool, not one person/groups job</a:t>
            </a:r>
          </a:p>
          <a:p>
            <a:pPr marL="687388" lvl="1" indent="-317500">
              <a:spcBef>
                <a:spcPts val="1200"/>
              </a:spcBef>
              <a:spcAft>
                <a:spcPts val="0"/>
              </a:spcAft>
              <a:buClr>
                <a:srgbClr val="000000"/>
              </a:buClr>
              <a:buSzPct val="100000"/>
              <a:buFont typeface="Arial"/>
              <a:buChar char="●"/>
            </a:pPr>
            <a:r>
              <a:rPr lang="en-US" dirty="0" smtClean="0">
                <a:solidFill>
                  <a:schemeClr val="dk1"/>
                </a:solidFill>
              </a:rPr>
              <a:t>Every part of the org needs to sign off and be a part of the solution</a:t>
            </a:r>
            <a:endParaRPr lang="en" dirty="0">
              <a:solidFill>
                <a:schemeClr val="dk1"/>
              </a:solidFill>
            </a:endParaRP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10965296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t>Introduction, </a:t>
            </a:r>
            <a:r>
              <a:rPr lang="en-US" sz="2800" dirty="0" smtClean="0"/>
              <a:t>Motivation</a:t>
            </a:r>
            <a:endParaRPr lang="en-US" sz="2800" dirty="0" smtClean="0"/>
          </a:p>
          <a:p>
            <a:r>
              <a:rPr lang="en-US" sz="2800" dirty="0" smtClean="0"/>
              <a:t>Terminology</a:t>
            </a:r>
          </a:p>
          <a:p>
            <a:r>
              <a:rPr lang="en-US" sz="2800" dirty="0" smtClean="0"/>
              <a:t>Assessing </a:t>
            </a:r>
            <a:r>
              <a:rPr lang="en-US" sz="2800" dirty="0" smtClean="0"/>
              <a:t>Risk</a:t>
            </a:r>
          </a:p>
          <a:p>
            <a:r>
              <a:rPr lang="en-US" sz="2800" dirty="0" smtClean="0"/>
              <a:t>Case </a:t>
            </a:r>
            <a:r>
              <a:rPr lang="en-US" sz="2800" dirty="0" smtClean="0"/>
              <a:t>Study – Science DMZ Security Posture</a:t>
            </a:r>
          </a:p>
          <a:p>
            <a:r>
              <a:rPr lang="en-US" sz="2800" dirty="0" smtClean="0">
                <a:solidFill>
                  <a:srgbClr val="FF6600"/>
                </a:solidFill>
              </a:rPr>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23246824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smtClean="0"/>
              <a:t>Conclusions</a:t>
            </a:r>
            <a:endParaRPr lang="en" dirty="0"/>
          </a:p>
        </p:txBody>
      </p:sp>
      <p:sp>
        <p:nvSpPr>
          <p:cNvPr id="2" name="Content Placeholder 1"/>
          <p:cNvSpPr>
            <a:spLocks noGrp="1"/>
          </p:cNvSpPr>
          <p:nvPr>
            <p:ph idx="1"/>
          </p:nvPr>
        </p:nvSpPr>
        <p:spPr/>
        <p:txBody>
          <a:bodyPr/>
          <a:lstStyle/>
          <a:p>
            <a:r>
              <a:rPr lang="en-US" sz="2400" dirty="0" smtClean="0"/>
              <a:t>Har</a:t>
            </a:r>
            <a:r>
              <a:rPr lang="en-US" sz="2400" dirty="0" smtClean="0"/>
              <a:t>d stuff</a:t>
            </a:r>
          </a:p>
          <a:p>
            <a:r>
              <a:rPr lang="en-US" sz="2400" dirty="0" smtClean="0"/>
              <a:t>No single solution</a:t>
            </a:r>
          </a:p>
          <a:p>
            <a:r>
              <a:rPr lang="en-US" sz="2400" dirty="0" smtClean="0"/>
              <a:t>Have a plan (!) – planning involves knowing the risks, mitigation strategies</a:t>
            </a:r>
          </a:p>
          <a:p>
            <a:r>
              <a:rPr lang="en-US" sz="2400" dirty="0" smtClean="0"/>
              <a:t>Science DMZ specifics:</a:t>
            </a:r>
          </a:p>
          <a:p>
            <a:pPr lvl="1"/>
            <a:r>
              <a:rPr lang="en-US" sz="2200" dirty="0" smtClean="0"/>
              <a:t>Separation </a:t>
            </a:r>
            <a:r>
              <a:rPr lang="en-US" sz="2200" dirty="0" smtClean="0"/>
              <a:t>of functions (resulting in good network segmentation) is key.</a:t>
            </a:r>
          </a:p>
          <a:p>
            <a:pPr lvl="1"/>
            <a:r>
              <a:rPr lang="en-US" sz="2200" dirty="0" smtClean="0"/>
              <a:t>A </a:t>
            </a:r>
            <a:r>
              <a:rPr lang="en-US" sz="2200" dirty="0" smtClean="0"/>
              <a:t>well-designed Science DMZ </a:t>
            </a:r>
            <a:r>
              <a:rPr lang="en-US" sz="2200" u="sng" dirty="0" smtClean="0"/>
              <a:t>is</a:t>
            </a:r>
            <a:r>
              <a:rPr lang="en-US" sz="2200" dirty="0" smtClean="0"/>
              <a:t> a security architecture.</a:t>
            </a:r>
          </a:p>
          <a:p>
            <a:pPr lvl="1"/>
            <a:r>
              <a:rPr lang="en-US" sz="2200" dirty="0" smtClean="0"/>
              <a:t>The Science DMZ </a:t>
            </a:r>
            <a:r>
              <a:rPr lang="en-US" sz="2200" i="1" u="sng" dirty="0" smtClean="0"/>
              <a:t>improves</a:t>
            </a:r>
            <a:r>
              <a:rPr lang="en-US" sz="2200" dirty="0" smtClean="0"/>
              <a:t> risk mitigation.</a:t>
            </a:r>
          </a:p>
          <a:p>
            <a:pPr lvl="1"/>
            <a:r>
              <a:rPr lang="en-US" sz="2200" dirty="0" smtClean="0"/>
              <a:t>The Science DMZ is not a security </a:t>
            </a:r>
            <a:r>
              <a:rPr lang="en-US" sz="2200" dirty="0" smtClean="0"/>
              <a:t>workaround, it is the solution.  </a:t>
            </a:r>
            <a:endParaRPr lang="en-US" sz="2200" dirty="0" smtClean="0"/>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05328800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914400" y="2130425"/>
            <a:ext cx="7762875" cy="1470025"/>
          </a:xfrm>
        </p:spPr>
        <p:txBody>
          <a:bodyPr/>
          <a:lstStyle/>
          <a:p>
            <a:pPr eaLnBrk="1" hangingPunct="1"/>
            <a:r>
              <a:rPr lang="en-US" dirty="0" err="1" smtClean="0">
                <a:latin typeface="Arial Narrow" charset="0"/>
              </a:rPr>
              <a:t>Cybersecurity</a:t>
            </a:r>
            <a:r>
              <a:rPr lang="en-US" dirty="0" smtClean="0">
                <a:latin typeface="Arial Narrow" charset="0"/>
              </a:rPr>
              <a:t>: Protecting Against Things that go “bump” in the Net</a:t>
            </a:r>
            <a:endParaRPr lang="en-US" dirty="0">
              <a:latin typeface="Arial Narrow" charset="0"/>
            </a:endParaRPr>
          </a:p>
        </p:txBody>
      </p:sp>
      <p:sp>
        <p:nvSpPr>
          <p:cNvPr id="7" name="Subtitle 2"/>
          <p:cNvSpPr>
            <a:spLocks noGrp="1"/>
          </p:cNvSpPr>
          <p:nvPr>
            <p:ph type="subTitle" idx="1"/>
          </p:nvPr>
        </p:nvSpPr>
        <p:spPr>
          <a:xfrm>
            <a:off x="914400" y="3868738"/>
            <a:ext cx="3657600" cy="1390650"/>
          </a:xfrm>
        </p:spPr>
        <p:txBody>
          <a:bodyPr/>
          <a:lstStyle/>
          <a:p>
            <a:pPr eaLnBrk="1" hangingPunct="1">
              <a:spcBef>
                <a:spcPts val="300"/>
              </a:spcBef>
              <a:spcAft>
                <a:spcPts val="300"/>
              </a:spcAft>
            </a:pPr>
            <a:r>
              <a:rPr lang="en-US" sz="1800" b="1" dirty="0">
                <a:latin typeface="Arial Narrow" charset="0"/>
              </a:rPr>
              <a:t>Jason Zurawski – </a:t>
            </a:r>
            <a:r>
              <a:rPr lang="en-US" sz="1800" b="1" dirty="0">
                <a:latin typeface="Arial Narrow" charset="0"/>
                <a:hlinkClick r:id="rId2"/>
              </a:rPr>
              <a:t>zurawski@es.net</a:t>
            </a:r>
            <a:r>
              <a:rPr lang="en-US" sz="1800" b="1" dirty="0">
                <a:latin typeface="Arial Narrow" charset="0"/>
              </a:rPr>
              <a:t> </a:t>
            </a:r>
            <a:endParaRPr lang="en-US" sz="1800" b="1" dirty="0" smtClean="0">
              <a:latin typeface="Arial Narrow" charset="0"/>
            </a:endParaRPr>
          </a:p>
          <a:p>
            <a:pPr eaLnBrk="1" hangingPunct="1">
              <a:spcBef>
                <a:spcPts val="300"/>
              </a:spcBef>
              <a:spcAft>
                <a:spcPts val="300"/>
              </a:spcAft>
            </a:pPr>
            <a:r>
              <a:rPr lang="en-US" sz="1800" dirty="0" smtClean="0">
                <a:latin typeface="Arial Narrow" charset="0"/>
              </a:rPr>
              <a:t>Science Engagement Engineer, </a:t>
            </a:r>
            <a:r>
              <a:rPr lang="en-US" sz="1800" dirty="0">
                <a:latin typeface="Arial Narrow" charset="0"/>
              </a:rPr>
              <a:t>ESnet</a:t>
            </a:r>
          </a:p>
          <a:p>
            <a:pPr eaLnBrk="1" hangingPunct="1">
              <a:spcBef>
                <a:spcPts val="300"/>
              </a:spcBef>
              <a:spcAft>
                <a:spcPts val="300"/>
              </a:spcAft>
            </a:pPr>
            <a:r>
              <a:rPr lang="en-US" sz="1800" dirty="0">
                <a:latin typeface="Arial Narrow" charset="0"/>
              </a:rPr>
              <a:t>Lawrence Berkeley National Laboratory</a:t>
            </a:r>
          </a:p>
        </p:txBody>
      </p:sp>
      <p:sp>
        <p:nvSpPr>
          <p:cNvPr id="11" name="Text Placeholder 11"/>
          <p:cNvSpPr txBox="1">
            <a:spLocks/>
          </p:cNvSpPr>
          <p:nvPr/>
        </p:nvSpPr>
        <p:spPr bwMode="auto">
          <a:xfrm>
            <a:off x="4833938" y="3868738"/>
            <a:ext cx="38433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spcBef>
                <a:spcPct val="20000"/>
              </a:spcBef>
              <a:buFont typeface="Arial" charset="0"/>
              <a:buNone/>
            </a:pPr>
            <a:endParaRPr lang="en-US" sz="1400" dirty="0" smtClean="0">
              <a:solidFill>
                <a:schemeClr val="bg2"/>
              </a:solidFill>
            </a:endParaRPr>
          </a:p>
          <a:p>
            <a:pPr eaLnBrk="1" hangingPunct="1">
              <a:spcBef>
                <a:spcPct val="20000"/>
              </a:spcBef>
              <a:buFont typeface="Arial" charset="0"/>
              <a:buNone/>
            </a:pPr>
            <a:r>
              <a:rPr lang="en-US" sz="1400" dirty="0">
                <a:solidFill>
                  <a:schemeClr val="bg2"/>
                </a:solidFill>
              </a:rPr>
              <a:t>Southern Partnership in Advanced </a:t>
            </a:r>
            <a:r>
              <a:rPr lang="en-US" sz="1400" dirty="0" smtClean="0">
                <a:solidFill>
                  <a:schemeClr val="bg2"/>
                </a:solidFill>
              </a:rPr>
              <a:t>Networking</a:t>
            </a:r>
          </a:p>
          <a:p>
            <a:pPr eaLnBrk="1" hangingPunct="1">
              <a:spcBef>
                <a:spcPct val="20000"/>
              </a:spcBef>
              <a:buFont typeface="Arial" charset="0"/>
              <a:buNone/>
            </a:pPr>
            <a:r>
              <a:rPr lang="en-US" sz="1400" dirty="0" smtClean="0">
                <a:solidFill>
                  <a:schemeClr val="bg2"/>
                </a:solidFill>
              </a:rPr>
              <a:t>April </a:t>
            </a:r>
            <a:r>
              <a:rPr lang="en-US" sz="1400" dirty="0">
                <a:solidFill>
                  <a:schemeClr val="bg2"/>
                </a:solidFill>
              </a:rPr>
              <a:t>9</a:t>
            </a:r>
            <a:r>
              <a:rPr lang="en-US" sz="1400" baseline="30000" dirty="0" smtClean="0">
                <a:solidFill>
                  <a:schemeClr val="bg2"/>
                </a:solidFill>
              </a:rPr>
              <a:t>th</a:t>
            </a:r>
            <a:r>
              <a:rPr lang="en-US" sz="1400" dirty="0">
                <a:solidFill>
                  <a:schemeClr val="bg2"/>
                </a:solidFill>
              </a:rPr>
              <a:t>, </a:t>
            </a:r>
            <a:r>
              <a:rPr lang="en-US" sz="1400" dirty="0" smtClean="0">
                <a:solidFill>
                  <a:schemeClr val="bg2"/>
                </a:solidFill>
              </a:rPr>
              <a:t>2015</a:t>
            </a:r>
            <a:endParaRPr lang="en-US" sz="1400" dirty="0">
              <a:solidFill>
                <a:schemeClr val="bg2"/>
              </a:solidFill>
            </a:endParaRPr>
          </a:p>
        </p:txBody>
      </p:sp>
      <p:cxnSp>
        <p:nvCxnSpPr>
          <p:cNvPr id="12" name="Straight Connector 11"/>
          <p:cNvCxnSpPr/>
          <p:nvPr/>
        </p:nvCxnSpPr>
        <p:spPr>
          <a:xfrm>
            <a:off x="4691063" y="3975100"/>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2229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914400" y="2130425"/>
            <a:ext cx="7762875" cy="1470025"/>
          </a:xfrm>
        </p:spPr>
        <p:txBody>
          <a:bodyPr/>
          <a:lstStyle/>
          <a:p>
            <a:pPr eaLnBrk="1" hangingPunct="1"/>
            <a:r>
              <a:rPr lang="en-US" dirty="0" smtClean="0">
                <a:latin typeface="Arial Narrow" charset="0"/>
              </a:rPr>
              <a:t>Extra Slides</a:t>
            </a:r>
            <a:endParaRPr lang="en-US" dirty="0">
              <a:latin typeface="Arial Narrow" charset="0"/>
            </a:endParaRPr>
          </a:p>
        </p:txBody>
      </p:sp>
    </p:spTree>
    <p:extLst>
      <p:ext uri="{BB962C8B-B14F-4D97-AF65-F5344CB8AC3E}">
        <p14:creationId xmlns:p14="http://schemas.microsoft.com/office/powerpoint/2010/main" val="183200461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Computers/Storage</a:t>
            </a:r>
            <a:endParaRPr lang="en-US" sz="4000" dirty="0"/>
          </a:p>
        </p:txBody>
      </p:sp>
      <p:sp>
        <p:nvSpPr>
          <p:cNvPr id="3" name="Content Placeholder 2"/>
          <p:cNvSpPr>
            <a:spLocks noGrp="1"/>
          </p:cNvSpPr>
          <p:nvPr>
            <p:ph idx="1"/>
          </p:nvPr>
        </p:nvSpPr>
        <p:spPr>
          <a:xfrm>
            <a:off x="457200" y="1600200"/>
            <a:ext cx="4712277" cy="5082008"/>
          </a:xfrm>
        </p:spPr>
        <p:txBody>
          <a:bodyPr>
            <a:normAutofit fontScale="25000" lnSpcReduction="20000"/>
          </a:bodyPr>
          <a:lstStyle/>
          <a:p>
            <a:r>
              <a:rPr lang="en-US" sz="7400" dirty="0" smtClean="0"/>
              <a:t>Protections we desire:</a:t>
            </a:r>
            <a:endParaRPr lang="en-US" sz="7400" dirty="0"/>
          </a:p>
          <a:p>
            <a:pPr lvl="1"/>
            <a:r>
              <a:rPr lang="en-US" sz="6800" dirty="0" smtClean="0"/>
              <a:t>Privacy: only </a:t>
            </a:r>
            <a:r>
              <a:rPr lang="en-US" sz="6800" dirty="0"/>
              <a:t>people who should be allowed </a:t>
            </a:r>
            <a:r>
              <a:rPr lang="en-US" sz="6800" dirty="0" smtClean="0"/>
              <a:t>in, are allowed in</a:t>
            </a:r>
            <a:endParaRPr lang="en-US" sz="6800" dirty="0"/>
          </a:p>
          <a:p>
            <a:pPr lvl="1"/>
            <a:r>
              <a:rPr lang="en-US" sz="6800" dirty="0" smtClean="0"/>
              <a:t>Integrity:</a:t>
            </a:r>
          </a:p>
          <a:p>
            <a:pPr lvl="2"/>
            <a:r>
              <a:rPr lang="en-US" sz="6300" dirty="0"/>
              <a:t>D</a:t>
            </a:r>
            <a:r>
              <a:rPr lang="en-US" sz="6300" dirty="0" smtClean="0"/>
              <a:t>ata </a:t>
            </a:r>
            <a:r>
              <a:rPr lang="en-US" sz="6300" dirty="0"/>
              <a:t>remains in the state that the last authorized user modified </a:t>
            </a:r>
            <a:r>
              <a:rPr lang="en-US" sz="6300" dirty="0" smtClean="0"/>
              <a:t>it</a:t>
            </a:r>
            <a:endParaRPr lang="en-US" sz="6300" dirty="0"/>
          </a:p>
          <a:p>
            <a:pPr lvl="2"/>
            <a:r>
              <a:rPr lang="en-US" sz="6300" dirty="0"/>
              <a:t>D</a:t>
            </a:r>
            <a:r>
              <a:rPr lang="en-US" sz="6300" dirty="0" smtClean="0"/>
              <a:t>ata </a:t>
            </a:r>
            <a:r>
              <a:rPr lang="en-US" sz="6300" dirty="0"/>
              <a:t>not being deleted/modified without </a:t>
            </a:r>
            <a:r>
              <a:rPr lang="en-US" sz="6300" dirty="0" smtClean="0"/>
              <a:t>permission</a:t>
            </a:r>
            <a:endParaRPr lang="en-US" sz="6300" dirty="0"/>
          </a:p>
          <a:p>
            <a:pPr lvl="1"/>
            <a:r>
              <a:rPr lang="en-US" sz="6800" dirty="0"/>
              <a:t>A</a:t>
            </a:r>
            <a:r>
              <a:rPr lang="en-US" sz="6800" dirty="0" smtClean="0"/>
              <a:t> </a:t>
            </a:r>
            <a:r>
              <a:rPr lang="en-US" sz="6800" dirty="0"/>
              <a:t>way to audit/track </a:t>
            </a:r>
            <a:r>
              <a:rPr lang="en-US" sz="6800" dirty="0" smtClean="0"/>
              <a:t>movements on resources</a:t>
            </a:r>
          </a:p>
          <a:p>
            <a:r>
              <a:rPr lang="en-US" sz="7400" dirty="0" smtClean="0"/>
              <a:t>Things that want to break our desires:</a:t>
            </a:r>
          </a:p>
          <a:p>
            <a:pPr lvl="1"/>
            <a:r>
              <a:rPr lang="en-US" sz="6800" dirty="0" smtClean="0"/>
              <a:t>Malware</a:t>
            </a:r>
          </a:p>
          <a:p>
            <a:pPr lvl="1"/>
            <a:r>
              <a:rPr lang="en-US" sz="6800" dirty="0" smtClean="0"/>
              <a:t>Spyware</a:t>
            </a:r>
          </a:p>
          <a:p>
            <a:pPr lvl="1"/>
            <a:r>
              <a:rPr lang="en-US" sz="6800" dirty="0" err="1" smtClean="0"/>
              <a:t>Ransomware</a:t>
            </a:r>
            <a:endParaRPr lang="en-US" sz="6800" dirty="0" smtClean="0"/>
          </a:p>
          <a:p>
            <a:pPr lvl="1"/>
            <a:r>
              <a:rPr lang="en-US" sz="6800" dirty="0" smtClean="0"/>
              <a:t>Worms</a:t>
            </a:r>
          </a:p>
          <a:p>
            <a:pPr lvl="1"/>
            <a:r>
              <a:rPr lang="en-US" sz="6800" dirty="0" smtClean="0"/>
              <a:t>Viruses</a:t>
            </a:r>
          </a:p>
          <a:p>
            <a:pPr lvl="1"/>
            <a:endParaRPr lang="en-US" sz="34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4" name="Picture 3" descr="saft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477" y="2196825"/>
            <a:ext cx="3815659" cy="2881897"/>
          </a:xfrm>
          <a:prstGeom prst="rect">
            <a:avLst/>
          </a:prstGeom>
        </p:spPr>
      </p:pic>
    </p:spTree>
    <p:extLst>
      <p:ext uri="{BB962C8B-B14F-4D97-AF65-F5344CB8AC3E}">
        <p14:creationId xmlns:p14="http://schemas.microsoft.com/office/powerpoint/2010/main" val="6534013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Computers/Storage</a:t>
            </a:r>
            <a:endParaRPr lang="en-US" sz="4000" dirty="0"/>
          </a:p>
        </p:txBody>
      </p:sp>
      <p:sp>
        <p:nvSpPr>
          <p:cNvPr id="3" name="Content Placeholder 2"/>
          <p:cNvSpPr>
            <a:spLocks noGrp="1"/>
          </p:cNvSpPr>
          <p:nvPr>
            <p:ph idx="1"/>
          </p:nvPr>
        </p:nvSpPr>
        <p:spPr>
          <a:xfrm>
            <a:off x="457200" y="1600200"/>
            <a:ext cx="8229600" cy="4790132"/>
          </a:xfrm>
        </p:spPr>
        <p:txBody>
          <a:bodyPr>
            <a:normAutofit fontScale="32500" lnSpcReduction="20000"/>
          </a:bodyPr>
          <a:lstStyle/>
          <a:p>
            <a:r>
              <a:rPr lang="en-US" sz="7000" b="1" i="1" dirty="0" smtClean="0"/>
              <a:t>Malware</a:t>
            </a:r>
          </a:p>
          <a:p>
            <a:pPr lvl="1"/>
            <a:r>
              <a:rPr lang="en-US" sz="6800" dirty="0" smtClean="0"/>
              <a:t>portions of code, normally installed as a part of legitimate software</a:t>
            </a:r>
          </a:p>
          <a:p>
            <a:pPr lvl="1"/>
            <a:r>
              <a:rPr lang="en-US" sz="6800" dirty="0" smtClean="0"/>
              <a:t>Goal is to disrupt system operation</a:t>
            </a:r>
          </a:p>
          <a:p>
            <a:pPr lvl="1"/>
            <a:r>
              <a:rPr lang="en-US" sz="6800" dirty="0" smtClean="0"/>
              <a:t>Typically a front for other behavior (e.g. gathering data, inserting advertising where it shouldn’t be, modifying the way other software behaves</a:t>
            </a:r>
          </a:p>
          <a:p>
            <a:pPr lvl="1"/>
            <a:r>
              <a:rPr lang="en-US" sz="6800" dirty="0" smtClean="0"/>
              <a:t>Modularity of operating systems/applications makes this a problem that will never go away</a:t>
            </a:r>
          </a:p>
          <a:p>
            <a:r>
              <a:rPr lang="en-US" sz="7000" b="1" i="1" dirty="0" smtClean="0"/>
              <a:t>Spyware</a:t>
            </a:r>
            <a:endParaRPr lang="en-US" b="1" i="1" dirty="0"/>
          </a:p>
          <a:p>
            <a:pPr lvl="1"/>
            <a:r>
              <a:rPr lang="en-US" sz="6800" dirty="0" smtClean="0"/>
              <a:t>A variety of malware that focuses on the collection of data, almost always without the consent of the owner</a:t>
            </a:r>
          </a:p>
          <a:p>
            <a:pPr lvl="1"/>
            <a:r>
              <a:rPr lang="en-US" sz="6800" dirty="0" smtClean="0"/>
              <a:t>Designed to run in the background – hard to detect</a:t>
            </a:r>
          </a:p>
          <a:p>
            <a:pPr lvl="1"/>
            <a:r>
              <a:rPr lang="en-US" sz="6800" dirty="0" smtClean="0"/>
              <a:t>Masks the operation of the host to prevent detection</a:t>
            </a: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505861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Computers/Storage</a:t>
            </a:r>
            <a:endParaRPr lang="en-US" sz="4000" dirty="0"/>
          </a:p>
        </p:txBody>
      </p:sp>
      <p:sp>
        <p:nvSpPr>
          <p:cNvPr id="3" name="Content Placeholder 2"/>
          <p:cNvSpPr>
            <a:spLocks noGrp="1"/>
          </p:cNvSpPr>
          <p:nvPr>
            <p:ph idx="1"/>
          </p:nvPr>
        </p:nvSpPr>
        <p:spPr>
          <a:xfrm>
            <a:off x="457200" y="1600199"/>
            <a:ext cx="8229600" cy="5013361"/>
          </a:xfrm>
        </p:spPr>
        <p:txBody>
          <a:bodyPr>
            <a:normAutofit fontScale="32500" lnSpcReduction="20000"/>
          </a:bodyPr>
          <a:lstStyle/>
          <a:p>
            <a:r>
              <a:rPr lang="en-US" sz="7000" b="1" i="1" dirty="0" err="1" smtClean="0"/>
              <a:t>Ransomware</a:t>
            </a:r>
            <a:endParaRPr lang="en-US" sz="7000" b="1" i="1" dirty="0" smtClean="0"/>
          </a:p>
          <a:p>
            <a:pPr lvl="1"/>
            <a:r>
              <a:rPr lang="en-US" sz="6800" dirty="0" smtClean="0"/>
              <a:t>Gaining some traction, a piece of malware that ‘holds you hostage’.  </a:t>
            </a:r>
          </a:p>
          <a:p>
            <a:pPr lvl="1"/>
            <a:r>
              <a:rPr lang="en-US" sz="6800" dirty="0" smtClean="0"/>
              <a:t>Normally will steal/encrypt your information so that you don’t have access.  Remote attackers will demand a payout to unlock.  </a:t>
            </a:r>
          </a:p>
          <a:p>
            <a:r>
              <a:rPr lang="en-US" sz="7000" b="1" i="1" dirty="0" smtClean="0"/>
              <a:t>Worms</a:t>
            </a:r>
          </a:p>
          <a:p>
            <a:pPr lvl="1"/>
            <a:r>
              <a:rPr lang="en-US" sz="6800" dirty="0" smtClean="0"/>
              <a:t>Self-propagating code that infects computers (normally over a network – sometimes over </a:t>
            </a:r>
            <a:r>
              <a:rPr lang="en-US" sz="6800" dirty="0" err="1" smtClean="0"/>
              <a:t>sneakernet</a:t>
            </a:r>
            <a:r>
              <a:rPr lang="en-US" sz="6800" dirty="0" smtClean="0"/>
              <a:t>) that are unprotected</a:t>
            </a:r>
          </a:p>
          <a:p>
            <a:pPr lvl="1"/>
            <a:r>
              <a:rPr lang="en-US" sz="6800" dirty="0" smtClean="0"/>
              <a:t>Generates traffic, and features one of the other forms of malware in many cases</a:t>
            </a:r>
          </a:p>
          <a:p>
            <a:r>
              <a:rPr lang="en-US" sz="7000" b="1" i="1" dirty="0" smtClean="0"/>
              <a:t>Viruses</a:t>
            </a:r>
          </a:p>
          <a:p>
            <a:pPr lvl="1"/>
            <a:r>
              <a:rPr lang="en-US" sz="6800" dirty="0" smtClean="0"/>
              <a:t>Infections that are designed to cease operation of hardware/software.  Can propagate over networks, and attached to other media (mail attachments, etc.)</a:t>
            </a:r>
          </a:p>
          <a:p>
            <a:pPr lvl="1"/>
            <a:endParaRPr lang="en-US" sz="34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415208793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Networks</a:t>
            </a:r>
            <a:endParaRPr lang="en-US" sz="4000" dirty="0"/>
          </a:p>
        </p:txBody>
      </p:sp>
      <p:sp>
        <p:nvSpPr>
          <p:cNvPr id="3" name="Content Placeholder 2"/>
          <p:cNvSpPr>
            <a:spLocks noGrp="1"/>
          </p:cNvSpPr>
          <p:nvPr>
            <p:ph idx="1"/>
          </p:nvPr>
        </p:nvSpPr>
        <p:spPr/>
        <p:txBody>
          <a:bodyPr>
            <a:normAutofit fontScale="62500" lnSpcReduction="20000"/>
          </a:bodyPr>
          <a:lstStyle/>
          <a:p>
            <a:r>
              <a:rPr lang="en-US" sz="3200" b="1" i="1" dirty="0" smtClean="0"/>
              <a:t>DNS </a:t>
            </a:r>
            <a:r>
              <a:rPr lang="en-US" sz="3200" b="1" i="1" dirty="0" err="1" smtClean="0"/>
              <a:t>Highjacking</a:t>
            </a:r>
            <a:endParaRPr lang="en-US" sz="3200" b="1" i="1" dirty="0" smtClean="0"/>
          </a:p>
          <a:p>
            <a:pPr lvl="1"/>
            <a:r>
              <a:rPr lang="en-US" sz="3000" dirty="0" smtClean="0"/>
              <a:t>To a certain extent – this happens ‘legitimately’ (e.g. your home ISP may manipulate requests in order to send traffic to a CDN, or insert ads)</a:t>
            </a:r>
          </a:p>
          <a:p>
            <a:pPr lvl="1"/>
            <a:r>
              <a:rPr lang="en-US" sz="3000" dirty="0" smtClean="0"/>
              <a:t>Malware redirecting DNS requests to a different server</a:t>
            </a:r>
          </a:p>
          <a:p>
            <a:r>
              <a:rPr lang="en-US" sz="3200" b="1" i="1" dirty="0" smtClean="0"/>
              <a:t>Route </a:t>
            </a:r>
            <a:r>
              <a:rPr lang="en-US" sz="3200" b="1" i="1" dirty="0" err="1" smtClean="0"/>
              <a:t>Highjacking</a:t>
            </a:r>
            <a:r>
              <a:rPr lang="en-US" sz="3200" b="1" i="1" dirty="0" smtClean="0"/>
              <a:t> (attack by itself, also a means to an end)</a:t>
            </a:r>
          </a:p>
          <a:p>
            <a:pPr lvl="1"/>
            <a:r>
              <a:rPr lang="en-US" sz="3000" dirty="0" smtClean="0"/>
              <a:t>AS announces it is origin for prefix </a:t>
            </a:r>
            <a:r>
              <a:rPr lang="en-US" sz="3000" dirty="0" err="1" smtClean="0"/>
              <a:t>falsly</a:t>
            </a:r>
            <a:endParaRPr lang="en-US" sz="3000" dirty="0" smtClean="0"/>
          </a:p>
          <a:p>
            <a:pPr lvl="1"/>
            <a:r>
              <a:rPr lang="en-US" sz="3000" dirty="0" smtClean="0"/>
              <a:t>AS announces a more specific prefix than the true origin</a:t>
            </a:r>
          </a:p>
          <a:p>
            <a:pPr lvl="1"/>
            <a:r>
              <a:rPr lang="en-US" sz="3000" dirty="0" smtClean="0"/>
              <a:t>AS announces a shorter route for some prefix than what is available</a:t>
            </a:r>
          </a:p>
          <a:p>
            <a:pPr lvl="1"/>
            <a:r>
              <a:rPr lang="en-US" sz="3000" dirty="0" smtClean="0"/>
              <a:t>RPKI as a possible solution</a:t>
            </a:r>
            <a:endParaRPr lang="en-US" sz="3000" dirty="0" smtClean="0"/>
          </a:p>
          <a:p>
            <a:r>
              <a:rPr lang="en-US" sz="3200" b="1" i="1" dirty="0" smtClean="0"/>
              <a:t>URL Squatting</a:t>
            </a:r>
          </a:p>
          <a:p>
            <a:pPr lvl="1"/>
            <a:r>
              <a:rPr lang="en-US" sz="3000" dirty="0" smtClean="0"/>
              <a:t>Banking on the spelling/logic/intention mistakes of everyone</a:t>
            </a:r>
          </a:p>
          <a:p>
            <a:pPr lvl="2"/>
            <a:r>
              <a:rPr lang="en-US" sz="2800" dirty="0" smtClean="0">
                <a:hlinkClick r:id="rId2"/>
              </a:rPr>
              <a:t>http://www.gooogle.com</a:t>
            </a:r>
            <a:endParaRPr lang="en-US" sz="2800" dirty="0" smtClean="0"/>
          </a:p>
          <a:p>
            <a:pPr lvl="2"/>
            <a:r>
              <a:rPr lang="en-US" sz="2800" dirty="0" smtClean="0">
                <a:hlinkClick r:id="rId3"/>
              </a:rPr>
              <a:t>http://www.school.net</a:t>
            </a:r>
            <a:r>
              <a:rPr lang="en-US" sz="2800" dirty="0" smtClean="0"/>
              <a:t> </a:t>
            </a:r>
          </a:p>
          <a:p>
            <a:pPr lvl="2"/>
            <a:r>
              <a:rPr lang="en-US" sz="2800" dirty="0" smtClean="0">
                <a:hlinkClick r:id="rId4"/>
              </a:rPr>
              <a:t>http://www.cablenewsnetwork.co.uk</a:t>
            </a:r>
            <a:r>
              <a:rPr lang="en-US" sz="2800" dirty="0" smtClean="0"/>
              <a:t> </a:t>
            </a:r>
            <a:endParaRPr lang="en-US" sz="3000" dirty="0" smtClean="0"/>
          </a:p>
          <a:p>
            <a:pPr lvl="1"/>
            <a:endParaRPr lang="en-US" sz="3000" dirty="0" smtClean="0"/>
          </a:p>
          <a:p>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49</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13028279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Physical Technology Breach - Skimmers</a:t>
            </a:r>
            <a:endParaRPr lang="en-US" sz="4000" dirty="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6" name="Picture 5" descr="skim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5" y="1327354"/>
            <a:ext cx="4286789" cy="4219677"/>
          </a:xfrm>
          <a:prstGeom prst="rect">
            <a:avLst/>
          </a:prstGeom>
        </p:spPr>
      </p:pic>
      <p:pic>
        <p:nvPicPr>
          <p:cNvPr id="7" name="Picture 6" descr="lmpincapt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524" y="2961759"/>
            <a:ext cx="3933928" cy="3044111"/>
          </a:xfrm>
          <a:prstGeom prst="rect">
            <a:avLst/>
          </a:prstGeom>
        </p:spPr>
      </p:pic>
    </p:spTree>
    <p:extLst>
      <p:ext uri="{BB962C8B-B14F-4D97-AF65-F5344CB8AC3E}">
        <p14:creationId xmlns:p14="http://schemas.microsoft.com/office/powerpoint/2010/main" val="27778485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Assessing Risk - Networks</a:t>
            </a:r>
            <a:endParaRPr lang="en-US" sz="4000" dirty="0"/>
          </a:p>
        </p:txBody>
      </p:sp>
      <p:sp>
        <p:nvSpPr>
          <p:cNvPr id="3" name="Content Placeholder 2"/>
          <p:cNvSpPr>
            <a:spLocks noGrp="1"/>
          </p:cNvSpPr>
          <p:nvPr>
            <p:ph idx="1"/>
          </p:nvPr>
        </p:nvSpPr>
        <p:spPr/>
        <p:txBody>
          <a:bodyPr>
            <a:normAutofit fontScale="77500" lnSpcReduction="20000"/>
          </a:bodyPr>
          <a:lstStyle/>
          <a:p>
            <a:r>
              <a:rPr lang="en-US" sz="3200" b="1" i="1" dirty="0" err="1" smtClean="0"/>
              <a:t>DoS</a:t>
            </a:r>
            <a:r>
              <a:rPr lang="en-US" sz="3200" b="1" i="1" dirty="0" smtClean="0"/>
              <a:t>/</a:t>
            </a:r>
            <a:r>
              <a:rPr lang="en-US" sz="3200" b="1" i="1" dirty="0" err="1" smtClean="0"/>
              <a:t>DDoS</a:t>
            </a:r>
            <a:endParaRPr lang="en-US" sz="3200" b="1" i="1" dirty="0" smtClean="0"/>
          </a:p>
          <a:p>
            <a:pPr lvl="1"/>
            <a:r>
              <a:rPr lang="en-US" sz="3000" dirty="0" smtClean="0"/>
              <a:t>Coordinated attacks designed to take out a network or host – e.g. send a lot of TCP SYN packets.  Easy to code run. </a:t>
            </a:r>
          </a:p>
          <a:p>
            <a:pPr lvl="1"/>
            <a:r>
              <a:rPr lang="en-US" sz="3000" dirty="0" smtClean="0"/>
              <a:t>Made infinitely easier with the advent of cloud computing – an attacker can buy many cloud instances and install their software of choice</a:t>
            </a:r>
          </a:p>
          <a:p>
            <a:pPr lvl="1"/>
            <a:r>
              <a:rPr lang="en-US" sz="3000" dirty="0" smtClean="0"/>
              <a:t>Can do it the old fashioned way too and make/buy a botnet of infected machines around the globe</a:t>
            </a:r>
          </a:p>
          <a:p>
            <a:pPr lvl="2"/>
            <a:r>
              <a:rPr lang="en-US" sz="2800" dirty="0" smtClean="0"/>
              <a:t>Gaming systems are a popular target now</a:t>
            </a:r>
          </a:p>
          <a:p>
            <a:r>
              <a:rPr lang="en-US" sz="3200" b="1" i="1" dirty="0" smtClean="0"/>
              <a:t>Malware attaching routing/switching devices</a:t>
            </a:r>
          </a:p>
          <a:p>
            <a:pPr lvl="1"/>
            <a:r>
              <a:rPr lang="en-US" sz="3000" dirty="0" smtClean="0"/>
              <a:t>Emerging trend – taking advantage of software vulnerabilities and default configurations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50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22424000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457200" y="1600199"/>
            <a:ext cx="8229600" cy="4570616"/>
          </a:xfrm>
        </p:spPr>
        <p:txBody>
          <a:bodyPr>
            <a:normAutofit lnSpcReduction="10000"/>
          </a:bodyPr>
          <a:lstStyle/>
          <a:p>
            <a:r>
              <a:rPr lang="en-US" sz="2800" dirty="0" smtClean="0"/>
              <a:t>Approaches that are commonly (and erroneously) </a:t>
            </a:r>
            <a:r>
              <a:rPr lang="en-US" sz="2800" dirty="0" smtClean="0"/>
              <a:t>taken in the cyber world:</a:t>
            </a:r>
            <a:endParaRPr lang="en-US" sz="2800" dirty="0" smtClean="0"/>
          </a:p>
          <a:p>
            <a:pPr marL="744538" lvl="1" indent="-514350">
              <a:buFont typeface="+mj-lt"/>
              <a:buAutoNum type="arabicPeriod"/>
            </a:pPr>
            <a:r>
              <a:rPr lang="en-US" sz="2600" dirty="0" smtClean="0"/>
              <a:t>Everything is a risk – secure it all to the fullest extent!</a:t>
            </a:r>
          </a:p>
          <a:p>
            <a:pPr marL="744538" lvl="1" indent="-514350">
              <a:buFont typeface="+mj-lt"/>
              <a:buAutoNum type="arabicPeriod"/>
            </a:pPr>
            <a:r>
              <a:rPr lang="en-US" sz="2600" dirty="0" smtClean="0"/>
              <a:t>Our purchase of </a:t>
            </a:r>
            <a:r>
              <a:rPr lang="en-US" sz="2600" i="1" dirty="0" smtClean="0">
                <a:solidFill>
                  <a:srgbClr val="FF6600"/>
                </a:solidFill>
              </a:rPr>
              <a:t>X</a:t>
            </a:r>
            <a:r>
              <a:rPr lang="en-US" sz="2600" dirty="0" smtClean="0"/>
              <a:t> makes us safe, problem solved</a:t>
            </a:r>
            <a:r>
              <a:rPr lang="en-US" sz="2600" dirty="0" smtClean="0"/>
              <a:t>!</a:t>
            </a:r>
          </a:p>
          <a:p>
            <a:pPr lvl="2"/>
            <a:r>
              <a:rPr lang="en-US" sz="2200" dirty="0" smtClean="0"/>
              <a:t>N.B. Hopefully this doesn’t describe any recent vendor interactions you had …</a:t>
            </a:r>
          </a:p>
          <a:p>
            <a:pPr marL="744538" lvl="1" indent="-514350">
              <a:buFont typeface="+mj-lt"/>
              <a:buAutoNum type="arabicPeriod"/>
            </a:pPr>
            <a:r>
              <a:rPr lang="en-US" sz="2600" dirty="0" smtClean="0"/>
              <a:t>The </a:t>
            </a:r>
            <a:r>
              <a:rPr lang="en-US" sz="2600" dirty="0" smtClean="0"/>
              <a:t>chances of something bad happening are low, there is no real risk for what we are doing</a:t>
            </a:r>
          </a:p>
          <a:p>
            <a:pPr marL="744538" lvl="1" indent="-514350">
              <a:buFont typeface="+mj-lt"/>
              <a:buAutoNum type="arabicPeriod"/>
            </a:pPr>
            <a:r>
              <a:rPr lang="en-US" sz="2600" dirty="0" smtClean="0"/>
              <a:t>The costs of securing are too high/the costs of a cleanup are relatively low </a:t>
            </a:r>
            <a:endParaRPr lang="en-US" sz="2600" dirty="0" smtClean="0"/>
          </a:p>
          <a:p>
            <a:pPr lvl="2"/>
            <a:r>
              <a:rPr lang="en-US" sz="2200" dirty="0" smtClean="0"/>
              <a:t>N.B. Target, or any of the other breaches in the last 12ish months.</a:t>
            </a:r>
            <a:endParaRPr lang="en-US" sz="2200"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36175673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Motivation</a:t>
            </a:r>
            <a:endParaRPr lang="en-US" sz="4000" dirty="0"/>
          </a:p>
        </p:txBody>
      </p:sp>
      <p:sp>
        <p:nvSpPr>
          <p:cNvPr id="3" name="Content Placeholder 2"/>
          <p:cNvSpPr>
            <a:spLocks noGrp="1"/>
          </p:cNvSpPr>
          <p:nvPr>
            <p:ph idx="1"/>
          </p:nvPr>
        </p:nvSpPr>
        <p:spPr>
          <a:xfrm>
            <a:off x="457200" y="1600199"/>
            <a:ext cx="8229600" cy="4885714"/>
          </a:xfrm>
        </p:spPr>
        <p:txBody>
          <a:bodyPr>
            <a:normAutofit fontScale="92500"/>
          </a:bodyPr>
          <a:lstStyle/>
          <a:p>
            <a:r>
              <a:rPr lang="en-US" sz="2800" dirty="0" smtClean="0"/>
              <a:t>A fact to be aware of: a</a:t>
            </a:r>
            <a:r>
              <a:rPr lang="en-US" sz="2600" dirty="0" smtClean="0"/>
              <a:t>ttackers have a mathematical advantage </a:t>
            </a:r>
            <a:r>
              <a:rPr lang="en-US" sz="2600" dirty="0" smtClean="0"/>
              <a:t>in cyber scenarios</a:t>
            </a:r>
          </a:p>
          <a:p>
            <a:pPr lvl="1"/>
            <a:r>
              <a:rPr lang="en-US" sz="2400" dirty="0"/>
              <a:t>A</a:t>
            </a:r>
            <a:r>
              <a:rPr lang="en-US" sz="2400" dirty="0" smtClean="0"/>
              <a:t>ttacking </a:t>
            </a:r>
            <a:r>
              <a:rPr lang="en-US" sz="2400" dirty="0" smtClean="0"/>
              <a:t>computers with computers </a:t>
            </a:r>
            <a:r>
              <a:rPr lang="en-US" sz="2400" dirty="0" err="1" smtClean="0"/>
              <a:t>impies</a:t>
            </a:r>
            <a:r>
              <a:rPr lang="en-US" sz="2400" dirty="0" smtClean="0"/>
              <a:t> automation</a:t>
            </a:r>
          </a:p>
          <a:p>
            <a:pPr lvl="1"/>
            <a:r>
              <a:rPr lang="en-US" sz="2400" dirty="0" smtClean="0"/>
              <a:t>Attack surface (targets, opportunities) is large </a:t>
            </a:r>
          </a:p>
          <a:p>
            <a:r>
              <a:rPr lang="en-US" sz="2800" b="1" i="1" dirty="0" smtClean="0"/>
              <a:t>Sutton's </a:t>
            </a:r>
            <a:r>
              <a:rPr lang="en-US" sz="2800" b="1" i="1" dirty="0" smtClean="0"/>
              <a:t>Law</a:t>
            </a:r>
            <a:r>
              <a:rPr lang="en-US" sz="2800" dirty="0"/>
              <a:t>: when diagnosing, one should first consider the </a:t>
            </a:r>
            <a:r>
              <a:rPr lang="en-US" sz="2800" dirty="0" smtClean="0"/>
              <a:t>obvious</a:t>
            </a:r>
          </a:p>
          <a:p>
            <a:pPr lvl="1"/>
            <a:r>
              <a:rPr lang="en-US" sz="2600" dirty="0" smtClean="0"/>
              <a:t>E.g. Willie Sutton supposedly</a:t>
            </a:r>
            <a:r>
              <a:rPr lang="en-US" sz="2600" dirty="0" smtClean="0">
                <a:solidFill>
                  <a:srgbClr val="FF6600"/>
                </a:solidFill>
              </a:rPr>
              <a:t>* </a:t>
            </a:r>
            <a:r>
              <a:rPr lang="en-US" sz="2600" dirty="0" smtClean="0">
                <a:solidFill>
                  <a:srgbClr val="333335"/>
                </a:solidFill>
              </a:rPr>
              <a:t>robbed banks </a:t>
            </a:r>
            <a:r>
              <a:rPr lang="en-US" sz="2600" dirty="0">
                <a:solidFill>
                  <a:srgbClr val="333335"/>
                </a:solidFill>
              </a:rPr>
              <a:t>because </a:t>
            </a:r>
            <a:r>
              <a:rPr lang="en-US" sz="2600" dirty="0" smtClean="0">
                <a:solidFill>
                  <a:srgbClr val="333335"/>
                </a:solidFill>
              </a:rPr>
              <a:t>“that's </a:t>
            </a:r>
            <a:r>
              <a:rPr lang="en-US" sz="2600" dirty="0">
                <a:solidFill>
                  <a:srgbClr val="333335"/>
                </a:solidFill>
              </a:rPr>
              <a:t>where the money is</a:t>
            </a:r>
            <a:r>
              <a:rPr lang="en-US" sz="2600" dirty="0" smtClean="0">
                <a:solidFill>
                  <a:srgbClr val="333335"/>
                </a:solidFill>
              </a:rPr>
              <a:t>”</a:t>
            </a:r>
            <a:endParaRPr lang="en-US" sz="2600" dirty="0">
              <a:solidFill>
                <a:srgbClr val="FF6600"/>
              </a:solidFill>
            </a:endParaRPr>
          </a:p>
          <a:p>
            <a:pPr lvl="1"/>
            <a:r>
              <a:rPr lang="en-US" sz="2600" dirty="0" smtClean="0">
                <a:solidFill>
                  <a:srgbClr val="333335"/>
                </a:solidFill>
              </a:rPr>
              <a:t>There are many obvious things that can and should be secured.  </a:t>
            </a:r>
          </a:p>
          <a:p>
            <a:pPr lvl="1"/>
            <a:r>
              <a:rPr lang="en-US" sz="2600" dirty="0" smtClean="0">
                <a:solidFill>
                  <a:srgbClr val="333335"/>
                </a:solidFill>
              </a:rPr>
              <a:t>There are also many obvious solutions that are widely </a:t>
            </a:r>
            <a:r>
              <a:rPr lang="en-US" sz="2600" dirty="0" smtClean="0">
                <a:solidFill>
                  <a:srgbClr val="333335"/>
                </a:solidFill>
              </a:rPr>
              <a:t>available – degree of difficulty may vary</a:t>
            </a:r>
            <a:endParaRPr lang="en-US" sz="2600" dirty="0" smtClean="0">
              <a:solidFill>
                <a:srgbClr val="333335"/>
              </a:solidFill>
            </a:endParaRPr>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
        <p:nvSpPr>
          <p:cNvPr id="4" name="TextBox 3"/>
          <p:cNvSpPr txBox="1"/>
          <p:nvPr/>
        </p:nvSpPr>
        <p:spPr>
          <a:xfrm>
            <a:off x="201080" y="6255080"/>
            <a:ext cx="5868850" cy="461665"/>
          </a:xfrm>
          <a:prstGeom prst="rect">
            <a:avLst/>
          </a:prstGeom>
          <a:noFill/>
        </p:spPr>
        <p:txBody>
          <a:bodyPr wrap="square" rtlCol="0">
            <a:spAutoFit/>
          </a:bodyPr>
          <a:lstStyle/>
          <a:p>
            <a:pPr>
              <a:spcBef>
                <a:spcPts val="880"/>
              </a:spcBef>
              <a:buClr>
                <a:schemeClr val="accent1"/>
              </a:buClr>
            </a:pPr>
            <a:r>
              <a:rPr lang="en-US" sz="2400" dirty="0" smtClean="0">
                <a:solidFill>
                  <a:srgbClr val="FF6600"/>
                </a:solidFill>
              </a:rPr>
              <a:t>*</a:t>
            </a:r>
            <a:r>
              <a:rPr lang="en-US" sz="1400" dirty="0" smtClean="0"/>
              <a:t>Later proven untrue, by </a:t>
            </a:r>
            <a:r>
              <a:rPr lang="en-US" sz="1400" dirty="0"/>
              <a:t>Sutton himself - </a:t>
            </a:r>
            <a:r>
              <a:rPr lang="en-US" sz="1400" dirty="0">
                <a:hlinkClick r:id="rId3"/>
              </a:rPr>
              <a:t>http://www.snopes.com/quotes/</a:t>
            </a:r>
            <a:r>
              <a:rPr lang="en-US" sz="1400" dirty="0" smtClean="0">
                <a:hlinkClick r:id="rId3"/>
              </a:rPr>
              <a:t>sutton.asp</a:t>
            </a:r>
            <a:r>
              <a:rPr lang="en-US" sz="1400" dirty="0" smtClean="0"/>
              <a:t> </a:t>
            </a:r>
          </a:p>
        </p:txBody>
      </p:sp>
    </p:spTree>
    <p:extLst>
      <p:ext uri="{BB962C8B-B14F-4D97-AF65-F5344CB8AC3E}">
        <p14:creationId xmlns:p14="http://schemas.microsoft.com/office/powerpoint/2010/main" val="4255625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r>
              <a:rPr lang="en-US" sz="2800" dirty="0" smtClean="0"/>
              <a:t>Introduction, </a:t>
            </a:r>
            <a:r>
              <a:rPr lang="en-US" sz="2800" dirty="0" smtClean="0"/>
              <a:t>Motivation</a:t>
            </a:r>
            <a:endParaRPr lang="en-US" sz="2800" dirty="0" smtClean="0"/>
          </a:p>
          <a:p>
            <a:r>
              <a:rPr lang="en-US" sz="2800" dirty="0" smtClean="0">
                <a:solidFill>
                  <a:srgbClr val="FF6600"/>
                </a:solidFill>
              </a:rPr>
              <a:t>Terminology</a:t>
            </a:r>
          </a:p>
          <a:p>
            <a:r>
              <a:rPr lang="en-US" sz="2800" dirty="0" smtClean="0"/>
              <a:t>Assessing </a:t>
            </a:r>
            <a:r>
              <a:rPr lang="en-US" sz="2800" dirty="0" smtClean="0"/>
              <a:t>Risk</a:t>
            </a:r>
          </a:p>
          <a:p>
            <a:r>
              <a:rPr lang="en-US" sz="2800" dirty="0" smtClean="0"/>
              <a:t>Case </a:t>
            </a:r>
            <a:r>
              <a:rPr lang="en-US" sz="2800" dirty="0" smtClean="0"/>
              <a:t>Study – Science DMZ Security Posture</a:t>
            </a:r>
          </a:p>
          <a:p>
            <a:r>
              <a:rPr lang="en-US" sz="2800" dirty="0" smtClean="0"/>
              <a:t>Conclusions</a:t>
            </a:r>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spTree>
    <p:extLst>
      <p:ext uri="{BB962C8B-B14F-4D97-AF65-F5344CB8AC3E}">
        <p14:creationId xmlns:p14="http://schemas.microsoft.com/office/powerpoint/2010/main" val="8576749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Terminology</a:t>
            </a:r>
            <a:endParaRPr lang="en-US" sz="4000" dirty="0"/>
          </a:p>
        </p:txBody>
      </p:sp>
      <p:sp>
        <p:nvSpPr>
          <p:cNvPr id="3" name="Content Placeholder 2"/>
          <p:cNvSpPr>
            <a:spLocks noGrp="1"/>
          </p:cNvSpPr>
          <p:nvPr>
            <p:ph idx="1"/>
          </p:nvPr>
        </p:nvSpPr>
        <p:spPr>
          <a:xfrm>
            <a:off x="457201" y="1600200"/>
            <a:ext cx="4563370" cy="4344988"/>
          </a:xfrm>
        </p:spPr>
        <p:txBody>
          <a:bodyPr>
            <a:normAutofit fontScale="92500" lnSpcReduction="20000"/>
          </a:bodyPr>
          <a:lstStyle/>
          <a:p>
            <a:r>
              <a:rPr lang="en-US" sz="2800" dirty="0" smtClean="0"/>
              <a:t>There are many threats – most can be broken into 3 categories:</a:t>
            </a:r>
          </a:p>
          <a:p>
            <a:pPr lvl="1"/>
            <a:r>
              <a:rPr lang="en-US" sz="2600" dirty="0" smtClean="0"/>
              <a:t>Criminal: Violation of national/international law</a:t>
            </a:r>
          </a:p>
          <a:p>
            <a:pPr lvl="1"/>
            <a:r>
              <a:rPr lang="en-US" sz="2600" dirty="0" smtClean="0"/>
              <a:t>Privacy Breaches: Gathering of personal/organizational data for unintended uses</a:t>
            </a:r>
          </a:p>
          <a:p>
            <a:pPr lvl="1"/>
            <a:r>
              <a:rPr lang="en-US" sz="2600" dirty="0" smtClean="0"/>
              <a:t>Attention Generating: Ways to generate wanted/</a:t>
            </a:r>
            <a:r>
              <a:rPr lang="en-US" sz="2600" dirty="0" err="1" smtClean="0"/>
              <a:t>unwantted</a:t>
            </a:r>
            <a:r>
              <a:rPr lang="en-US" sz="2600" dirty="0" smtClean="0"/>
              <a:t> publicity to the attacker or target</a:t>
            </a:r>
          </a:p>
          <a:p>
            <a:r>
              <a:rPr lang="en-US" sz="2800" dirty="0" smtClean="0"/>
              <a:t>Some attacks may end up hitting all three buttons</a:t>
            </a:r>
          </a:p>
          <a:p>
            <a:endParaRPr lang="en-US" sz="2800" dirty="0" smtClean="0"/>
          </a:p>
          <a:p>
            <a:endParaRPr lang="en-US" sz="2800" dirty="0" smtClean="0"/>
          </a:p>
          <a:p>
            <a:pPr marL="0" indent="0">
              <a:buNone/>
            </a:pPr>
            <a:endParaRPr lang="en-US" dirty="0" smtClean="0"/>
          </a:p>
          <a:p>
            <a:endParaRPr lang="en-US" dirty="0" smtClean="0"/>
          </a:p>
          <a:p>
            <a:endParaRPr lang="en-US" dirty="0" smtClean="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4/6/15</a:t>
            </a:fld>
            <a:endParaRPr lang="en-US" sz="800" dirty="0">
              <a:solidFill>
                <a:prstClr val="black"/>
              </a:solidFill>
              <a:latin typeface="Arial"/>
            </a:endParaRPr>
          </a:p>
        </p:txBody>
      </p:sp>
      <p:pic>
        <p:nvPicPr>
          <p:cNvPr id="4" name="Picture 3" descr="06730555701779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721" y="2250132"/>
            <a:ext cx="4063167" cy="3047375"/>
          </a:xfrm>
          <a:prstGeom prst="rect">
            <a:avLst/>
          </a:prstGeom>
        </p:spPr>
      </p:pic>
    </p:spTree>
    <p:extLst>
      <p:ext uri="{BB962C8B-B14F-4D97-AF65-F5344CB8AC3E}">
        <p14:creationId xmlns:p14="http://schemas.microsoft.com/office/powerpoint/2010/main" val="1916346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333335"/>
      </a:dk1>
      <a:lt1>
        <a:sysClr val="window" lastClr="FFFFFF"/>
      </a:lt1>
      <a:dk2>
        <a:srgbClr val="3B3A3C"/>
      </a:dk2>
      <a:lt2>
        <a:srgbClr val="707273"/>
      </a:lt2>
      <a:accent1>
        <a:srgbClr val="2DB2CF"/>
      </a:accent1>
      <a:accent2>
        <a:srgbClr val="266782"/>
      </a:accent2>
      <a:accent3>
        <a:srgbClr val="9DBA3B"/>
      </a:accent3>
      <a:accent4>
        <a:srgbClr val="767879"/>
      </a:accent4>
      <a:accent5>
        <a:srgbClr val="58585B"/>
      </a:accent5>
      <a:accent6>
        <a:srgbClr val="D2E9EE"/>
      </a:accent6>
      <a:hlink>
        <a:srgbClr val="266782"/>
      </a:hlink>
      <a:folHlink>
        <a:srgbClr val="504F8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880"/>
          </a:spcBef>
          <a:buClr>
            <a:schemeClr val="accent1"/>
          </a:buCl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34744</TotalTime>
  <Words>4494</Words>
  <Application>Microsoft Macintosh PowerPoint</Application>
  <PresentationFormat>On-screen Show (4:3)</PresentationFormat>
  <Paragraphs>443</Paragraphs>
  <Slides>50</Slides>
  <Notes>17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Cybersecurity: Protecting Against Things that go “bump” in the Net</vt:lpstr>
      <vt:lpstr>PowerPoint Presentation</vt:lpstr>
      <vt:lpstr>Outline</vt:lpstr>
      <vt:lpstr>Introduction</vt:lpstr>
      <vt:lpstr>Physical Technology Breach - Skimmers</vt:lpstr>
      <vt:lpstr>Motivation</vt:lpstr>
      <vt:lpstr>Motivation</vt:lpstr>
      <vt:lpstr>Outline</vt:lpstr>
      <vt:lpstr>Terminology</vt:lpstr>
      <vt:lpstr>Criminal Threats</vt:lpstr>
      <vt:lpstr>Privacy Violations</vt:lpstr>
      <vt:lpstr>Attention Generators</vt:lpstr>
      <vt:lpstr>Security Needs</vt:lpstr>
      <vt:lpstr>Security Needs</vt:lpstr>
      <vt:lpstr>Security Needs</vt:lpstr>
      <vt:lpstr>Outline</vt:lpstr>
      <vt:lpstr>Assessing Risk</vt:lpstr>
      <vt:lpstr>Assessing Risk - Data</vt:lpstr>
      <vt:lpstr>Assessing Risk - Data</vt:lpstr>
      <vt:lpstr>Assessing Risk - Data</vt:lpstr>
      <vt:lpstr>Assessing Risk - Data</vt:lpstr>
      <vt:lpstr>Assessing Risk - Data</vt:lpstr>
      <vt:lpstr>Assessing Risk – Computers/Storage</vt:lpstr>
      <vt:lpstr>Assessing Risk - Networks</vt:lpstr>
      <vt:lpstr>Outline</vt:lpstr>
      <vt:lpstr>Myths about the Science DMZ</vt:lpstr>
      <vt:lpstr>Myths about the Science DMZ</vt:lpstr>
      <vt:lpstr>Myths about the Science DMZ</vt:lpstr>
      <vt:lpstr>Myths about the Science DMZ</vt:lpstr>
      <vt:lpstr>Science DMZ Security Model</vt:lpstr>
      <vt:lpstr>PowerPoint Presentation</vt:lpstr>
      <vt:lpstr>PowerPoint Presentation</vt:lpstr>
      <vt:lpstr>PowerPoint Presentation</vt:lpstr>
      <vt:lpstr>How does your existing security work?</vt:lpstr>
      <vt:lpstr>How does your existing security work?</vt:lpstr>
      <vt:lpstr>How does your existing security work?</vt:lpstr>
      <vt:lpstr>How does your existing security work?</vt:lpstr>
      <vt:lpstr>How does your existing security work?</vt:lpstr>
      <vt:lpstr>PowerPoint Presentation</vt:lpstr>
      <vt:lpstr>Other Considerations</vt:lpstr>
      <vt:lpstr>Other Considerations</vt:lpstr>
      <vt:lpstr>Outline</vt:lpstr>
      <vt:lpstr>Conclusions</vt:lpstr>
      <vt:lpstr>Cybersecurity: Protecting Against Things that go “bump” in the Net</vt:lpstr>
      <vt:lpstr>Extra Slides</vt:lpstr>
      <vt:lpstr>Assessing Risk – Computers/Storage</vt:lpstr>
      <vt:lpstr>Assessing Risk – Computers/Storage</vt:lpstr>
      <vt:lpstr>Assessing Risk – Computers/Storage</vt:lpstr>
      <vt:lpstr>Assessing Risk - Networks</vt:lpstr>
      <vt:lpstr>Assessing Risk - Networks</vt:lpstr>
    </vt:vector>
  </TitlesOfParts>
  <Company>Lawrence Berkekley Nationl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Jason Zurawski</cp:lastModifiedBy>
  <cp:revision>485</cp:revision>
  <cp:lastPrinted>2014-05-19T17:57:32Z</cp:lastPrinted>
  <dcterms:created xsi:type="dcterms:W3CDTF">2014-05-16T17:40:12Z</dcterms:created>
  <dcterms:modified xsi:type="dcterms:W3CDTF">2015-04-07T00:15:02Z</dcterms:modified>
</cp:coreProperties>
</file>